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01" r:id="rId29"/>
    <p:sldId id="283" r:id="rId30"/>
    <p:sldId id="302" r:id="rId31"/>
    <p:sldId id="297" r:id="rId32"/>
    <p:sldId id="298" r:id="rId33"/>
    <p:sldId id="307" r:id="rId34"/>
    <p:sldId id="300" r:id="rId35"/>
    <p:sldId id="299" r:id="rId36"/>
    <p:sldId id="308" r:id="rId37"/>
    <p:sldId id="285" r:id="rId38"/>
    <p:sldId id="305" r:id="rId39"/>
    <p:sldId id="304" r:id="rId40"/>
    <p:sldId id="286" r:id="rId41"/>
    <p:sldId id="287" r:id="rId42"/>
    <p:sldId id="288" r:id="rId43"/>
    <p:sldId id="303" r:id="rId44"/>
    <p:sldId id="289" r:id="rId45"/>
    <p:sldId id="290" r:id="rId46"/>
    <p:sldId id="291" r:id="rId47"/>
    <p:sldId id="296" r:id="rId48"/>
    <p:sldId id="292" r:id="rId49"/>
    <p:sldId id="293" r:id="rId50"/>
    <p:sldId id="294" r:id="rId51"/>
    <p:sldId id="295" r:id="rId52"/>
    <p:sldId id="306" r:id="rId53"/>
    <p:sldId id="309" r:id="rId54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77" autoAdjust="0"/>
    <p:restoredTop sz="94660"/>
  </p:normalViewPr>
  <p:slideViewPr>
    <p:cSldViewPr>
      <p:cViewPr varScale="1">
        <p:scale>
          <a:sx n="110" d="100"/>
          <a:sy n="110" d="100"/>
        </p:scale>
        <p:origin x="96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2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3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DBF786DA-E3AD-4335-98CD-90A9E09CA148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4301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5840" cy="4809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CustomShape 2"/>
          <p:cNvSpPr/>
          <p:nvPr/>
        </p:nvSpPr>
        <p:spPr>
          <a:xfrm>
            <a:off x="4281480" y="10155240"/>
            <a:ext cx="3274200" cy="53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776314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5840" cy="4809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4281480" y="10155240"/>
            <a:ext cx="3274200" cy="53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436850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18" Type="http://schemas.openxmlformats.org/officeDocument/2006/relationships/image" Target="../media/image25.jpeg"/><Relationship Id="rId3" Type="http://schemas.openxmlformats.org/officeDocument/2006/relationships/image" Target="../media/image2.png"/><Relationship Id="rId21" Type="http://schemas.openxmlformats.org/officeDocument/2006/relationships/image" Target="../media/image28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17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jpeg"/><Relationship Id="rId20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5.jpeg"/><Relationship Id="rId15" Type="http://schemas.openxmlformats.org/officeDocument/2006/relationships/image" Target="../media/image22.jpeg"/><Relationship Id="rId10" Type="http://schemas.openxmlformats.org/officeDocument/2006/relationships/image" Target="../media/image17.jpeg"/><Relationship Id="rId19" Type="http://schemas.openxmlformats.org/officeDocument/2006/relationships/image" Target="../media/image26.jpeg"/><Relationship Id="rId4" Type="http://schemas.openxmlformats.org/officeDocument/2006/relationships/image" Target="../media/image4.png"/><Relationship Id="rId9" Type="http://schemas.openxmlformats.org/officeDocument/2006/relationships/image" Target="../media/image16.png"/><Relationship Id="rId1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.png"/><Relationship Id="rId7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Relationship Id="rId9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e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jpe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/>
          <p:cNvPicPr/>
          <p:nvPr/>
        </p:nvPicPr>
        <p:blipFill>
          <a:blip r:embed="rId3"/>
          <a:stretch/>
        </p:blipFill>
        <p:spPr>
          <a:xfrm>
            <a:off x="3657600" y="1504800"/>
            <a:ext cx="1769040" cy="112248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685800" y="3439080"/>
            <a:ext cx="79218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Linux is an open source operating system provides to penetration testing. Packed with a ton of </a:t>
            </a:r>
            <a:r>
              <a:rPr lang="en-US" sz="1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pentest</a:t>
            </a: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tools including information gathering, forensics, malware analysis, </a:t>
            </a:r>
            <a:r>
              <a:rPr lang="en-US" sz="1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mantaining</a:t>
            </a: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access, and reverse engineering.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Line 3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4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6" name="Line 5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6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Picture 2"/>
          <p:cNvPicPr/>
          <p:nvPr/>
        </p:nvPicPr>
        <p:blipFill>
          <a:blip r:embed="rId4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49" name="CustomShape 7"/>
          <p:cNvSpPr/>
          <p:nvPr/>
        </p:nvSpPr>
        <p:spPr>
          <a:xfrm>
            <a:off x="2923200" y="28357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Live </a:t>
            </a:r>
            <a:r>
              <a:rPr lang="en-US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by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Code </a:t>
            </a:r>
            <a:r>
              <a:rPr lang="en-US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Rise </a:t>
            </a:r>
            <a:r>
              <a:rPr lang="en-US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by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Ethic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685800" y="3439080"/>
            <a:ext cx="79218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CustomShape 2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Line 3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Line 5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6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129" name="CustomShape 7"/>
          <p:cNvSpPr/>
          <p:nvPr/>
        </p:nvSpPr>
        <p:spPr>
          <a:xfrm>
            <a:off x="2743200" y="21031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DEVELOPER</a:t>
            </a: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DRACOS LINUX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Picture 2"/>
          <p:cNvPicPr/>
          <p:nvPr/>
        </p:nvPicPr>
        <p:blipFill>
          <a:blip r:embed="rId4"/>
          <a:stretch/>
        </p:blipFill>
        <p:spPr>
          <a:xfrm>
            <a:off x="1645920" y="2194560"/>
            <a:ext cx="454680" cy="454680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-1908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3" name="Picture 51"/>
          <p:cNvPicPr/>
          <p:nvPr/>
        </p:nvPicPr>
        <p:blipFill>
          <a:blip r:embed="rId4"/>
          <a:stretch/>
        </p:blipFill>
        <p:spPr>
          <a:xfrm>
            <a:off x="152280" y="5724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134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Line 4"/>
          <p:cNvSpPr/>
          <p:nvPr/>
        </p:nvSpPr>
        <p:spPr>
          <a:xfrm>
            <a:off x="0" y="4732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5"/>
          <p:cNvSpPr/>
          <p:nvPr/>
        </p:nvSpPr>
        <p:spPr>
          <a:xfrm>
            <a:off x="2132280" y="475200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Picture 2"/>
          <p:cNvPicPr/>
          <p:nvPr/>
        </p:nvPicPr>
        <p:blipFill>
          <a:blip r:embed="rId5"/>
          <a:stretch/>
        </p:blipFill>
        <p:spPr>
          <a:xfrm>
            <a:off x="210960" y="2073600"/>
            <a:ext cx="1104120" cy="1093320"/>
          </a:xfrm>
          <a:prstGeom prst="rect">
            <a:avLst/>
          </a:prstGeom>
          <a:ln w="28440">
            <a:solidFill>
              <a:srgbClr val="C00000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138" name="Picture 4"/>
          <p:cNvPicPr/>
          <p:nvPr/>
        </p:nvPicPr>
        <p:blipFill>
          <a:blip r:embed="rId6"/>
          <a:stretch/>
        </p:blipFill>
        <p:spPr>
          <a:xfrm>
            <a:off x="2712600" y="2129760"/>
            <a:ext cx="1711080" cy="2076120"/>
          </a:xfrm>
          <a:prstGeom prst="rect">
            <a:avLst/>
          </a:prstGeom>
          <a:ln w="28440">
            <a:solidFill>
              <a:srgbClr val="C00000"/>
            </a:solidFill>
            <a:round/>
          </a:ln>
        </p:spPr>
      </p:pic>
      <p:pic>
        <p:nvPicPr>
          <p:cNvPr id="139" name="Picture 6"/>
          <p:cNvPicPr/>
          <p:nvPr/>
        </p:nvPicPr>
        <p:blipFill>
          <a:blip r:embed="rId7"/>
          <a:stretch/>
        </p:blipFill>
        <p:spPr>
          <a:xfrm>
            <a:off x="4579560" y="2140920"/>
            <a:ext cx="1610280" cy="2076120"/>
          </a:xfrm>
          <a:prstGeom prst="rect">
            <a:avLst/>
          </a:prstGeom>
          <a:ln w="28440">
            <a:solidFill>
              <a:srgbClr val="C00000"/>
            </a:solidFill>
            <a:round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447560" y="761040"/>
            <a:ext cx="1086840" cy="1064880"/>
          </a:xfrm>
          <a:prstGeom prst="rect">
            <a:avLst/>
          </a:prstGeom>
          <a:ln w="28440">
            <a:solidFill>
              <a:srgbClr val="C00000"/>
            </a:solidFill>
            <a:round/>
          </a:ln>
        </p:spPr>
      </p:pic>
      <p:pic>
        <p:nvPicPr>
          <p:cNvPr id="141" name="Picture 12"/>
          <p:cNvPicPr/>
          <p:nvPr/>
        </p:nvPicPr>
        <p:blipFill>
          <a:blip r:embed="rId9"/>
          <a:stretch/>
        </p:blipFill>
        <p:spPr>
          <a:xfrm>
            <a:off x="5202720" y="767520"/>
            <a:ext cx="1075320" cy="1058400"/>
          </a:xfrm>
          <a:prstGeom prst="rect">
            <a:avLst/>
          </a:prstGeom>
          <a:ln w="28440">
            <a:solidFill>
              <a:srgbClr val="C00000"/>
            </a:solidFill>
            <a:round/>
          </a:ln>
        </p:spPr>
      </p:pic>
      <p:pic>
        <p:nvPicPr>
          <p:cNvPr id="142" name="Picture 14"/>
          <p:cNvPicPr/>
          <p:nvPr/>
        </p:nvPicPr>
        <p:blipFill>
          <a:blip r:embed="rId10"/>
          <a:stretch/>
        </p:blipFill>
        <p:spPr>
          <a:xfrm>
            <a:off x="2684160" y="769680"/>
            <a:ext cx="1069560" cy="1055880"/>
          </a:xfrm>
          <a:prstGeom prst="rect">
            <a:avLst/>
          </a:prstGeom>
          <a:ln w="28440">
            <a:solidFill>
              <a:srgbClr val="C00000"/>
            </a:solidFill>
            <a:round/>
          </a:ln>
        </p:spPr>
      </p:pic>
      <p:pic>
        <p:nvPicPr>
          <p:cNvPr id="143" name="Picture 16"/>
          <p:cNvPicPr/>
          <p:nvPr/>
        </p:nvPicPr>
        <p:blipFill>
          <a:blip r:embed="rId11"/>
          <a:stretch/>
        </p:blipFill>
        <p:spPr>
          <a:xfrm>
            <a:off x="1447560" y="2066040"/>
            <a:ext cx="1086840" cy="1093320"/>
          </a:xfrm>
          <a:prstGeom prst="rect">
            <a:avLst/>
          </a:prstGeom>
          <a:ln w="28440">
            <a:solidFill>
              <a:srgbClr val="C00000"/>
            </a:solidFill>
            <a:round/>
          </a:ln>
        </p:spPr>
      </p:pic>
      <p:pic>
        <p:nvPicPr>
          <p:cNvPr id="144" name="Picture 18"/>
          <p:cNvPicPr/>
          <p:nvPr/>
        </p:nvPicPr>
        <p:blipFill>
          <a:blip r:embed="rId12"/>
          <a:stretch/>
        </p:blipFill>
        <p:spPr>
          <a:xfrm>
            <a:off x="6391440" y="2084400"/>
            <a:ext cx="1188000" cy="1093320"/>
          </a:xfrm>
          <a:prstGeom prst="rect">
            <a:avLst/>
          </a:prstGeom>
          <a:ln w="28440">
            <a:solidFill>
              <a:srgbClr val="C00000"/>
            </a:solidFill>
            <a:round/>
          </a:ln>
        </p:spPr>
      </p:pic>
      <p:pic>
        <p:nvPicPr>
          <p:cNvPr id="145" name="Picture 20"/>
          <p:cNvPicPr/>
          <p:nvPr/>
        </p:nvPicPr>
        <p:blipFill>
          <a:blip r:embed="rId13"/>
          <a:stretch/>
        </p:blipFill>
        <p:spPr>
          <a:xfrm>
            <a:off x="7693200" y="2066040"/>
            <a:ext cx="1146240" cy="1093320"/>
          </a:xfrm>
          <a:prstGeom prst="rect">
            <a:avLst/>
          </a:prstGeom>
          <a:ln w="28440">
            <a:solidFill>
              <a:srgbClr val="C00000"/>
            </a:solidFill>
            <a:round/>
          </a:ln>
        </p:spPr>
      </p:pic>
      <p:pic>
        <p:nvPicPr>
          <p:cNvPr id="146" name="Picture 22"/>
          <p:cNvPicPr/>
          <p:nvPr/>
        </p:nvPicPr>
        <p:blipFill>
          <a:blip r:embed="rId14"/>
          <a:stretch/>
        </p:blipFill>
        <p:spPr>
          <a:xfrm>
            <a:off x="3941280" y="765360"/>
            <a:ext cx="1107360" cy="1065240"/>
          </a:xfrm>
          <a:prstGeom prst="rect">
            <a:avLst/>
          </a:prstGeom>
          <a:ln w="28440">
            <a:solidFill>
              <a:srgbClr val="C00000"/>
            </a:solidFill>
            <a:round/>
          </a:ln>
        </p:spPr>
      </p:pic>
      <p:pic>
        <p:nvPicPr>
          <p:cNvPr id="147" name="Picture 24"/>
          <p:cNvPicPr/>
          <p:nvPr/>
        </p:nvPicPr>
        <p:blipFill>
          <a:blip r:embed="rId15"/>
          <a:stretch/>
        </p:blipFill>
        <p:spPr>
          <a:xfrm>
            <a:off x="6400800" y="771840"/>
            <a:ext cx="1093320" cy="1053720"/>
          </a:xfrm>
          <a:prstGeom prst="rect">
            <a:avLst/>
          </a:prstGeom>
          <a:ln w="28440">
            <a:solidFill>
              <a:srgbClr val="C00000"/>
            </a:solidFill>
            <a:round/>
          </a:ln>
        </p:spPr>
      </p:pic>
      <p:pic>
        <p:nvPicPr>
          <p:cNvPr id="148" name="Picture 26"/>
          <p:cNvPicPr/>
          <p:nvPr/>
        </p:nvPicPr>
        <p:blipFill>
          <a:blip r:embed="rId16"/>
          <a:stretch/>
        </p:blipFill>
        <p:spPr>
          <a:xfrm>
            <a:off x="7620120" y="800280"/>
            <a:ext cx="1219320" cy="1025640"/>
          </a:xfrm>
          <a:prstGeom prst="rect">
            <a:avLst/>
          </a:prstGeom>
          <a:ln w="28440">
            <a:solidFill>
              <a:srgbClr val="C00000"/>
            </a:solidFill>
            <a:round/>
          </a:ln>
        </p:spPr>
      </p:pic>
      <p:pic>
        <p:nvPicPr>
          <p:cNvPr id="149" name="Picture 28"/>
          <p:cNvPicPr/>
          <p:nvPr/>
        </p:nvPicPr>
        <p:blipFill>
          <a:blip r:embed="rId17"/>
          <a:stretch/>
        </p:blipFill>
        <p:spPr>
          <a:xfrm>
            <a:off x="198000" y="3409920"/>
            <a:ext cx="1117080" cy="1139040"/>
          </a:xfrm>
          <a:prstGeom prst="rect">
            <a:avLst/>
          </a:prstGeom>
          <a:ln w="28440">
            <a:solidFill>
              <a:srgbClr val="C00000"/>
            </a:solidFill>
            <a:round/>
          </a:ln>
        </p:spPr>
      </p:pic>
      <p:pic>
        <p:nvPicPr>
          <p:cNvPr id="150" name="Picture 30"/>
          <p:cNvPicPr/>
          <p:nvPr/>
        </p:nvPicPr>
        <p:blipFill>
          <a:blip r:embed="rId18"/>
          <a:stretch/>
        </p:blipFill>
        <p:spPr>
          <a:xfrm>
            <a:off x="6391440" y="3373560"/>
            <a:ext cx="1206000" cy="1073520"/>
          </a:xfrm>
          <a:prstGeom prst="rect">
            <a:avLst/>
          </a:prstGeom>
          <a:ln w="28440">
            <a:solidFill>
              <a:srgbClr val="C00000"/>
            </a:solidFill>
            <a:round/>
          </a:ln>
        </p:spPr>
      </p:pic>
      <p:pic>
        <p:nvPicPr>
          <p:cNvPr id="151" name="Picture 32"/>
          <p:cNvPicPr/>
          <p:nvPr/>
        </p:nvPicPr>
        <p:blipFill>
          <a:blip r:embed="rId19"/>
          <a:stretch/>
        </p:blipFill>
        <p:spPr>
          <a:xfrm>
            <a:off x="7693200" y="3373560"/>
            <a:ext cx="1098000" cy="1073520"/>
          </a:xfrm>
          <a:prstGeom prst="rect">
            <a:avLst/>
          </a:prstGeom>
          <a:ln w="28440">
            <a:solidFill>
              <a:srgbClr val="C00000"/>
            </a:solidFill>
            <a:round/>
          </a:ln>
        </p:spPr>
      </p:pic>
      <p:sp>
        <p:nvSpPr>
          <p:cNvPr id="152" name="CustomShape 6"/>
          <p:cNvSpPr/>
          <p:nvPr/>
        </p:nvSpPr>
        <p:spPr>
          <a:xfrm>
            <a:off x="6019920" y="20520"/>
            <a:ext cx="456948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Thanks Developer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TEAM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Picture 2"/>
          <p:cNvPicPr/>
          <p:nvPr/>
        </p:nvPicPr>
        <p:blipFill>
          <a:blip r:embed="rId20"/>
          <a:stretch/>
        </p:blipFill>
        <p:spPr>
          <a:xfrm>
            <a:off x="224280" y="761040"/>
            <a:ext cx="1090800" cy="1076040"/>
          </a:xfrm>
          <a:prstGeom prst="rect">
            <a:avLst/>
          </a:prstGeom>
          <a:ln w="28440">
            <a:solidFill>
              <a:srgbClr val="C00000"/>
            </a:solidFill>
            <a:round/>
          </a:ln>
        </p:spPr>
      </p:pic>
      <p:pic>
        <p:nvPicPr>
          <p:cNvPr id="154" name="Picture 4"/>
          <p:cNvPicPr/>
          <p:nvPr/>
        </p:nvPicPr>
        <p:blipFill>
          <a:blip r:embed="rId21"/>
          <a:stretch/>
        </p:blipFill>
        <p:spPr>
          <a:xfrm>
            <a:off x="1447560" y="3373560"/>
            <a:ext cx="1086840" cy="1175400"/>
          </a:xfrm>
          <a:prstGeom prst="rect">
            <a:avLst/>
          </a:prstGeom>
          <a:ln w="28440">
            <a:solidFill>
              <a:srgbClr val="C00000"/>
            </a:solidFill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5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161" name="CustomShape 6"/>
          <p:cNvSpPr/>
          <p:nvPr/>
        </p:nvSpPr>
        <p:spPr>
          <a:xfrm>
            <a:off x="866880" y="235728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7"/>
          <p:cNvSpPr/>
          <p:nvPr/>
        </p:nvSpPr>
        <p:spPr>
          <a:xfrm>
            <a:off x="2033280" y="2220120"/>
            <a:ext cx="647172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FILOSOFI </a:t>
            </a:r>
            <a:r>
              <a:rPr lang="en-US" sz="44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r>
              <a:rPr lang="en-US" sz="4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LINUX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5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8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169" name="CustomShape 6"/>
          <p:cNvSpPr/>
          <p:nvPr/>
        </p:nvSpPr>
        <p:spPr>
          <a:xfrm rot="21568200">
            <a:off x="471960" y="1086840"/>
            <a:ext cx="8322480" cy="329112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4400"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169"/>
          <p:cNvPicPr/>
          <p:nvPr/>
        </p:nvPicPr>
        <p:blipFill>
          <a:blip r:embed="rId4"/>
          <a:stretch/>
        </p:blipFill>
        <p:spPr>
          <a:xfrm>
            <a:off x="762000" y="1402200"/>
            <a:ext cx="4761720" cy="269892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984800" y="2121167"/>
            <a:ext cx="393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algn="ctr">
              <a:lnSpc>
                <a:spcPct val="100000"/>
              </a:lnSpc>
            </a:pPr>
            <a:r>
              <a:rPr lang="en-US" sz="24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KENAPA</a:t>
            </a:r>
          </a:p>
          <a:p>
            <a:pPr marL="914400" algn="ctr">
              <a:lnSpc>
                <a:spcPct val="100000"/>
              </a:lnSpc>
            </a:pPr>
            <a:r>
              <a:rPr lang="en-US" sz="24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HARUS MEMILIH</a:t>
            </a:r>
            <a:br>
              <a:rPr lang="en-US" sz="24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DRACOS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5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6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177" name="CustomShape 6"/>
          <p:cNvSpPr/>
          <p:nvPr/>
        </p:nvSpPr>
        <p:spPr>
          <a:xfrm>
            <a:off x="866880" y="235728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7"/>
          <p:cNvSpPr/>
          <p:nvPr/>
        </p:nvSpPr>
        <p:spPr>
          <a:xfrm>
            <a:off x="670320" y="1200240"/>
            <a:ext cx="7921800" cy="253944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lnSpc>
                <a:spcPct val="100000"/>
              </a:lnSpc>
              <a:buClr>
                <a:srgbClr val="FF0000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 Kepanjanganya adalah Dragon Comodos yang artinya Komodo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lnSpc>
                <a:spcPct val="100000"/>
              </a:lnSpc>
              <a:buClr>
                <a:srgbClr val="FF0000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Mengangkat nama dari hewan langka yang hanya ada di indonesia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lnSpc>
                <a:spcPct val="100000"/>
              </a:lnSpc>
              <a:buClr>
                <a:srgbClr val="FF0000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Mengikuti sifat sifat dari komodo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14640" lvl="4" indent="-28332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Tidak pernah membunuh mangsanya namun hanya mengigitnya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14640" lvl="4" indent="-28332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Karena Mulutnya penuh dengan bakteri dan ribuan virus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5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185" name="CustomShape 6"/>
          <p:cNvSpPr/>
          <p:nvPr/>
        </p:nvSpPr>
        <p:spPr>
          <a:xfrm rot="21568200">
            <a:off x="1238040" y="812880"/>
            <a:ext cx="6311520" cy="368604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6" name="Picture 185"/>
          <p:cNvPicPr/>
          <p:nvPr/>
        </p:nvPicPr>
        <p:blipFill>
          <a:blip r:embed="rId4"/>
          <a:stretch/>
        </p:blipFill>
        <p:spPr>
          <a:xfrm>
            <a:off x="1662120" y="1064160"/>
            <a:ext cx="5306400" cy="323316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670320" y="1200240"/>
            <a:ext cx="7921800" cy="253944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Projeck di mulai pertama kalinya tanggal </a:t>
            </a:r>
            <a:r>
              <a:rPr lang="en-US" sz="1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12 Juni 2012 </a:t>
            </a: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oleh </a:t>
            </a:r>
            <a:r>
              <a:rPr lang="en-US" sz="1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Zico Ekel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Remastering dari </a:t>
            </a:r>
            <a:r>
              <a:rPr lang="en-US" sz="1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Ubuntu 10.04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Update </a:t>
            </a:r>
            <a:r>
              <a:rPr lang="en-US" sz="1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 v2.0 </a:t>
            </a: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Beta dengan berbasis </a:t>
            </a:r>
            <a:r>
              <a:rPr lang="en-US" sz="1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Ubuntu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Desember 2015 </a:t>
            </a:r>
            <a:r>
              <a:rPr lang="en-US" sz="1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 Linux </a:t>
            </a: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Dilanjutkan lagi Dengan basis</a:t>
            </a:r>
            <a:r>
              <a:rPr lang="en-US" sz="1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LFS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Line 3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4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Line 5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2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193" name="CustomShape 6"/>
          <p:cNvSpPr/>
          <p:nvPr/>
        </p:nvSpPr>
        <p:spPr>
          <a:xfrm>
            <a:off x="7162920" y="7344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HISTORY </a:t>
            </a: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Picture 2"/>
          <p:cNvPicPr/>
          <p:nvPr/>
        </p:nvPicPr>
        <p:blipFill>
          <a:blip r:embed="rId4"/>
          <a:stretch/>
        </p:blipFill>
        <p:spPr>
          <a:xfrm>
            <a:off x="441720" y="971640"/>
            <a:ext cx="454680" cy="454680"/>
          </a:xfrm>
          <a:prstGeom prst="rect">
            <a:avLst/>
          </a:prstGeom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685800" y="3439080"/>
            <a:ext cx="79218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2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Line 3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4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Line 5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6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206" name="CustomShape 7"/>
          <p:cNvSpPr/>
          <p:nvPr/>
        </p:nvSpPr>
        <p:spPr>
          <a:xfrm>
            <a:off x="2926080" y="21031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KOMUNIKASI</a:t>
            </a: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ANTAR KELOMPOK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Picture 2"/>
          <p:cNvPicPr/>
          <p:nvPr/>
        </p:nvPicPr>
        <p:blipFill>
          <a:blip r:embed="rId4"/>
          <a:stretch/>
        </p:blipFill>
        <p:spPr>
          <a:xfrm>
            <a:off x="2057400" y="2138021"/>
            <a:ext cx="454680" cy="454680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685800" y="3439080"/>
            <a:ext cx="79218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2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Line 3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Line 5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6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215" name="CustomShape 7"/>
          <p:cNvSpPr/>
          <p:nvPr/>
        </p:nvSpPr>
        <p:spPr>
          <a:xfrm>
            <a:off x="1930320" y="6019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6" name="Picture 2"/>
          <p:cNvPicPr/>
          <p:nvPr/>
        </p:nvPicPr>
        <p:blipFill>
          <a:blip r:embed="rId4"/>
          <a:stretch/>
        </p:blipFill>
        <p:spPr>
          <a:xfrm>
            <a:off x="284400" y="693360"/>
            <a:ext cx="454680" cy="454680"/>
          </a:xfrm>
          <a:prstGeom prst="rect">
            <a:avLst/>
          </a:prstGeom>
          <a:ln>
            <a:noFill/>
          </a:ln>
        </p:spPr>
      </p:pic>
      <p:sp>
        <p:nvSpPr>
          <p:cNvPr id="217" name="CustomShape 8"/>
          <p:cNvSpPr/>
          <p:nvPr/>
        </p:nvSpPr>
        <p:spPr>
          <a:xfrm>
            <a:off x="1093680" y="6991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FACEBOOK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Picture 217"/>
          <p:cNvPicPr/>
          <p:nvPr/>
        </p:nvPicPr>
        <p:blipFill>
          <a:blip r:embed="rId5"/>
          <a:stretch/>
        </p:blipFill>
        <p:spPr>
          <a:xfrm>
            <a:off x="1230120" y="1327680"/>
            <a:ext cx="5304960" cy="294876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685800" y="3439080"/>
            <a:ext cx="79218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0" name="CustomShape 2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Line 3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4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Line 5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6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226" name="CustomShape 7"/>
          <p:cNvSpPr/>
          <p:nvPr/>
        </p:nvSpPr>
        <p:spPr>
          <a:xfrm>
            <a:off x="1930320" y="6019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7" name="Picture 2"/>
          <p:cNvPicPr/>
          <p:nvPr/>
        </p:nvPicPr>
        <p:blipFill>
          <a:blip r:embed="rId4"/>
          <a:stretch/>
        </p:blipFill>
        <p:spPr>
          <a:xfrm>
            <a:off x="284400" y="693360"/>
            <a:ext cx="454680" cy="45468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5"/>
          <a:stretch/>
        </p:blipFill>
        <p:spPr>
          <a:xfrm>
            <a:off x="1205280" y="1260720"/>
            <a:ext cx="4995720" cy="312192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29" name="CustomShape 8"/>
          <p:cNvSpPr/>
          <p:nvPr/>
        </p:nvSpPr>
        <p:spPr>
          <a:xfrm>
            <a:off x="1093680" y="6991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SKYPE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457200" y="1962000"/>
            <a:ext cx="7769520" cy="109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BatangChe"/>
                <a:ea typeface="BatangChe"/>
              </a:rPr>
              <a:t>WHO AM I ?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685800" y="3439080"/>
            <a:ext cx="79218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CustomShape 2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Line 3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4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Line 5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6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6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237" name="CustomShape 7"/>
          <p:cNvSpPr/>
          <p:nvPr/>
        </p:nvSpPr>
        <p:spPr>
          <a:xfrm>
            <a:off x="1930320" y="6019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8" name="Picture 2"/>
          <p:cNvPicPr/>
          <p:nvPr/>
        </p:nvPicPr>
        <p:blipFill>
          <a:blip r:embed="rId4"/>
          <a:stretch/>
        </p:blipFill>
        <p:spPr>
          <a:xfrm>
            <a:off x="284400" y="693360"/>
            <a:ext cx="454680" cy="454680"/>
          </a:xfrm>
          <a:prstGeom prst="rect">
            <a:avLst/>
          </a:prstGeom>
          <a:ln>
            <a:noFill/>
          </a:ln>
        </p:spPr>
      </p:pic>
      <p:sp>
        <p:nvSpPr>
          <p:cNvPr id="239" name="CustomShape 8"/>
          <p:cNvSpPr/>
          <p:nvPr/>
        </p:nvSpPr>
        <p:spPr>
          <a:xfrm>
            <a:off x="1093680" y="6991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VIDEO CALL LINE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Picture 239"/>
          <p:cNvPicPr/>
          <p:nvPr/>
        </p:nvPicPr>
        <p:blipFill>
          <a:blip r:embed="rId5"/>
          <a:stretch/>
        </p:blipFill>
        <p:spPr>
          <a:xfrm>
            <a:off x="1188720" y="1371600"/>
            <a:ext cx="5423400" cy="287892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685800" y="3439080"/>
            <a:ext cx="79218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CustomShape 2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Line 3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4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Line 5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6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7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248" name="CustomShape 7"/>
          <p:cNvSpPr/>
          <p:nvPr/>
        </p:nvSpPr>
        <p:spPr>
          <a:xfrm>
            <a:off x="1095840" y="65376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GOOGLE HANGOUTS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9" name="Picture 2"/>
          <p:cNvPicPr/>
          <p:nvPr/>
        </p:nvPicPr>
        <p:blipFill>
          <a:blip r:embed="rId4"/>
          <a:stretch/>
        </p:blipFill>
        <p:spPr>
          <a:xfrm>
            <a:off x="284400" y="693360"/>
            <a:ext cx="454680" cy="454680"/>
          </a:xfrm>
          <a:prstGeom prst="rect">
            <a:avLst/>
          </a:prstGeom>
          <a:ln>
            <a:noFill/>
          </a:ln>
        </p:spPr>
      </p:pic>
      <p:pic>
        <p:nvPicPr>
          <p:cNvPr id="250" name="Picture 249"/>
          <p:cNvPicPr/>
          <p:nvPr/>
        </p:nvPicPr>
        <p:blipFill>
          <a:blip r:embed="rId5"/>
          <a:stretch/>
        </p:blipFill>
        <p:spPr>
          <a:xfrm>
            <a:off x="860400" y="1227240"/>
            <a:ext cx="5265000" cy="343512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685800" y="3439080"/>
            <a:ext cx="79218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" name="CustomShape 2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Line 3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4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Line 5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6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258" name="CustomShape 7"/>
          <p:cNvSpPr/>
          <p:nvPr/>
        </p:nvSpPr>
        <p:spPr>
          <a:xfrm>
            <a:off x="1930320" y="6019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59" name="Picture 2"/>
          <p:cNvPicPr/>
          <p:nvPr/>
        </p:nvPicPr>
        <p:blipFill>
          <a:blip r:embed="rId4"/>
          <a:stretch/>
        </p:blipFill>
        <p:spPr>
          <a:xfrm>
            <a:off x="284400" y="693360"/>
            <a:ext cx="454680" cy="454680"/>
          </a:xfrm>
          <a:prstGeom prst="rect">
            <a:avLst/>
          </a:prstGeom>
          <a:ln>
            <a:noFill/>
          </a:ln>
        </p:spPr>
      </p:pic>
      <p:pic>
        <p:nvPicPr>
          <p:cNvPr id="260" name="Picture 259"/>
          <p:cNvPicPr/>
          <p:nvPr/>
        </p:nvPicPr>
        <p:blipFill>
          <a:blip r:embed="rId5"/>
          <a:stretch/>
        </p:blipFill>
        <p:spPr>
          <a:xfrm>
            <a:off x="996120" y="1371600"/>
            <a:ext cx="5037840" cy="29322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61" name="CustomShape 8"/>
          <p:cNvSpPr/>
          <p:nvPr/>
        </p:nvSpPr>
        <p:spPr>
          <a:xfrm>
            <a:off x="1093680" y="6991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BIGO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icture 2"/>
          <p:cNvPicPr/>
          <p:nvPr/>
        </p:nvPicPr>
        <p:blipFill>
          <a:blip r:embed="rId3"/>
          <a:stretch/>
        </p:blipFill>
        <p:spPr>
          <a:xfrm>
            <a:off x="3686040" y="1504800"/>
            <a:ext cx="1769040" cy="1122480"/>
          </a:xfrm>
          <a:prstGeom prst="rect">
            <a:avLst/>
          </a:prstGeom>
          <a:ln>
            <a:noFill/>
          </a:ln>
        </p:spPr>
      </p:pic>
      <p:sp>
        <p:nvSpPr>
          <p:cNvPr id="263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5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8" name="Picture 2"/>
          <p:cNvPicPr/>
          <p:nvPr/>
        </p:nvPicPr>
        <p:blipFill>
          <a:blip r:embed="rId4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269" name="CustomShape 6"/>
          <p:cNvSpPr/>
          <p:nvPr/>
        </p:nvSpPr>
        <p:spPr>
          <a:xfrm>
            <a:off x="866880" y="235728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7"/>
          <p:cNvSpPr/>
          <p:nvPr/>
        </p:nvSpPr>
        <p:spPr>
          <a:xfrm>
            <a:off x="2930760" y="2822040"/>
            <a:ext cx="456948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FEATURES</a:t>
            </a:r>
            <a:r>
              <a:rPr lang="en-US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IN DRACOS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5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6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277" name="CustomShape 6"/>
          <p:cNvSpPr/>
          <p:nvPr/>
        </p:nvSpPr>
        <p:spPr>
          <a:xfrm>
            <a:off x="866880" y="235728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CustomShape 7"/>
          <p:cNvSpPr/>
          <p:nvPr/>
        </p:nvSpPr>
        <p:spPr>
          <a:xfrm>
            <a:off x="2818440" y="3647160"/>
            <a:ext cx="456948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FLEKSIBEL - INSTALISASI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8"/>
          <p:cNvSpPr/>
          <p:nvPr/>
        </p:nvSpPr>
        <p:spPr>
          <a:xfrm>
            <a:off x="257760" y="1463040"/>
            <a:ext cx="1908360" cy="137124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BOOTABLE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9"/>
          <p:cNvSpPr/>
          <p:nvPr/>
        </p:nvSpPr>
        <p:spPr>
          <a:xfrm>
            <a:off x="2491200" y="1463040"/>
            <a:ext cx="1908360" cy="137124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VIRTUAL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10"/>
          <p:cNvSpPr/>
          <p:nvPr/>
        </p:nvSpPr>
        <p:spPr>
          <a:xfrm>
            <a:off x="7004880" y="1479600"/>
            <a:ext cx="1908360" cy="135468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CHROOT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11"/>
          <p:cNvSpPr/>
          <p:nvPr/>
        </p:nvSpPr>
        <p:spPr>
          <a:xfrm>
            <a:off x="4749840" y="1463040"/>
            <a:ext cx="1908360" cy="137124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HARDISK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3" name="Picture 282"/>
          <p:cNvPicPr/>
          <p:nvPr/>
        </p:nvPicPr>
        <p:blipFill>
          <a:blip r:embed="rId4"/>
          <a:stretch/>
        </p:blipFill>
        <p:spPr>
          <a:xfrm>
            <a:off x="914400" y="1607040"/>
            <a:ext cx="456840" cy="456840"/>
          </a:xfrm>
          <a:prstGeom prst="rect">
            <a:avLst/>
          </a:prstGeom>
          <a:ln>
            <a:noFill/>
          </a:ln>
        </p:spPr>
      </p:pic>
      <p:pic>
        <p:nvPicPr>
          <p:cNvPr id="284" name="Picture 283"/>
          <p:cNvPicPr/>
          <p:nvPr/>
        </p:nvPicPr>
        <p:blipFill>
          <a:blip r:embed="rId5"/>
          <a:stretch/>
        </p:blipFill>
        <p:spPr>
          <a:xfrm>
            <a:off x="3219120" y="1584720"/>
            <a:ext cx="457560" cy="460440"/>
          </a:xfrm>
          <a:prstGeom prst="rect">
            <a:avLst/>
          </a:prstGeom>
          <a:ln>
            <a:noFill/>
          </a:ln>
        </p:spPr>
      </p:pic>
      <p:pic>
        <p:nvPicPr>
          <p:cNvPr id="285" name="Picture 284"/>
          <p:cNvPicPr/>
          <p:nvPr/>
        </p:nvPicPr>
        <p:blipFill>
          <a:blip r:embed="rId6"/>
          <a:stretch/>
        </p:blipFill>
        <p:spPr>
          <a:xfrm>
            <a:off x="5477400" y="1548720"/>
            <a:ext cx="465840" cy="468720"/>
          </a:xfrm>
          <a:prstGeom prst="rect">
            <a:avLst/>
          </a:prstGeom>
          <a:ln>
            <a:noFill/>
          </a:ln>
        </p:spPr>
      </p:pic>
      <p:pic>
        <p:nvPicPr>
          <p:cNvPr id="286" name="Picture 285"/>
          <p:cNvPicPr/>
          <p:nvPr/>
        </p:nvPicPr>
        <p:blipFill>
          <a:blip r:embed="rId7"/>
          <a:stretch/>
        </p:blipFill>
        <p:spPr>
          <a:xfrm>
            <a:off x="7753680" y="1584720"/>
            <a:ext cx="449640" cy="460440"/>
          </a:xfrm>
          <a:prstGeom prst="rect">
            <a:avLst/>
          </a:prstGeom>
          <a:ln>
            <a:noFill/>
          </a:ln>
        </p:spPr>
      </p:pic>
      <p:sp>
        <p:nvSpPr>
          <p:cNvPr id="287" name="CustomShape 12"/>
          <p:cNvSpPr/>
          <p:nvPr/>
        </p:nvSpPr>
        <p:spPr>
          <a:xfrm>
            <a:off x="257760" y="1463040"/>
            <a:ext cx="1908360" cy="137124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BOOTABLE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13"/>
          <p:cNvSpPr/>
          <p:nvPr/>
        </p:nvSpPr>
        <p:spPr>
          <a:xfrm>
            <a:off x="2491200" y="1463040"/>
            <a:ext cx="1908360" cy="137124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VIRTUAL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14"/>
          <p:cNvSpPr/>
          <p:nvPr/>
        </p:nvSpPr>
        <p:spPr>
          <a:xfrm>
            <a:off x="4749840" y="1463040"/>
            <a:ext cx="1908360" cy="137124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HARDISK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15"/>
          <p:cNvSpPr/>
          <p:nvPr/>
        </p:nvSpPr>
        <p:spPr>
          <a:xfrm>
            <a:off x="7004880" y="1479600"/>
            <a:ext cx="1908360" cy="135468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CHROOT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5"/>
          <p:cNvSpPr/>
          <p:nvPr/>
        </p:nvSpPr>
        <p:spPr>
          <a:xfrm>
            <a:off x="6629400" y="5184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FEA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TURES IN </a:t>
            </a:r>
            <a:r>
              <a:rPr lang="en-US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6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297" name="CustomShape 6"/>
          <p:cNvSpPr/>
          <p:nvPr/>
        </p:nvSpPr>
        <p:spPr>
          <a:xfrm>
            <a:off x="410760" y="89820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OPEN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SOURCE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7"/>
          <p:cNvSpPr/>
          <p:nvPr/>
        </p:nvSpPr>
        <p:spPr>
          <a:xfrm>
            <a:off x="3211200" y="3075120"/>
            <a:ext cx="3121560" cy="144540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CustomShape 8"/>
          <p:cNvSpPr/>
          <p:nvPr/>
        </p:nvSpPr>
        <p:spPr>
          <a:xfrm>
            <a:off x="860040" y="1317960"/>
            <a:ext cx="3127320" cy="141444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00" name="Picture 2"/>
          <p:cNvPicPr/>
          <p:nvPr/>
        </p:nvPicPr>
        <p:blipFill>
          <a:blip r:embed="rId4"/>
          <a:stretch/>
        </p:blipFill>
        <p:spPr>
          <a:xfrm>
            <a:off x="410760" y="781200"/>
            <a:ext cx="596160" cy="596160"/>
          </a:xfrm>
          <a:prstGeom prst="rect">
            <a:avLst/>
          </a:prstGeom>
          <a:ln>
            <a:noFill/>
          </a:ln>
        </p:spPr>
      </p:pic>
      <p:sp>
        <p:nvSpPr>
          <p:cNvPr id="301" name="CustomShape 9"/>
          <p:cNvSpPr/>
          <p:nvPr/>
        </p:nvSpPr>
        <p:spPr>
          <a:xfrm>
            <a:off x="1009440" y="1564920"/>
            <a:ext cx="2500200" cy="91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Everyone can use, copy, study, modify, and redistribute.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10"/>
          <p:cNvSpPr/>
          <p:nvPr/>
        </p:nvSpPr>
        <p:spPr>
          <a:xfrm>
            <a:off x="4751640" y="1317960"/>
            <a:ext cx="3127320" cy="141444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03" name="Picture 2"/>
          <p:cNvPicPr/>
          <p:nvPr/>
        </p:nvPicPr>
        <p:blipFill>
          <a:blip r:embed="rId5"/>
          <a:stretch/>
        </p:blipFill>
        <p:spPr>
          <a:xfrm>
            <a:off x="2958480" y="2952720"/>
            <a:ext cx="551160" cy="551160"/>
          </a:xfrm>
          <a:prstGeom prst="rect">
            <a:avLst/>
          </a:prstGeom>
          <a:ln>
            <a:noFill/>
          </a:ln>
        </p:spPr>
      </p:pic>
      <p:pic>
        <p:nvPicPr>
          <p:cNvPr id="304" name="Picture 4"/>
          <p:cNvPicPr/>
          <p:nvPr/>
        </p:nvPicPr>
        <p:blipFill>
          <a:blip r:embed="rId6"/>
          <a:stretch/>
        </p:blipFill>
        <p:spPr>
          <a:xfrm>
            <a:off x="4639320" y="1080360"/>
            <a:ext cx="615960" cy="615960"/>
          </a:xfrm>
          <a:prstGeom prst="rect">
            <a:avLst/>
          </a:prstGeom>
          <a:ln>
            <a:noFill/>
          </a:ln>
        </p:spPr>
      </p:pic>
      <p:sp>
        <p:nvSpPr>
          <p:cNvPr id="305" name="CustomShape 11"/>
          <p:cNvSpPr/>
          <p:nvPr/>
        </p:nvSpPr>
        <p:spPr>
          <a:xfrm>
            <a:off x="4948560" y="1564920"/>
            <a:ext cx="2516400" cy="91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Dracos is built to be fast, strong, and powerfull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12"/>
          <p:cNvSpPr/>
          <p:nvPr/>
        </p:nvSpPr>
        <p:spPr>
          <a:xfrm>
            <a:off x="3512160" y="3409920"/>
            <a:ext cx="2505240" cy="91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don't collect any your sensitive personal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13"/>
          <p:cNvSpPr/>
          <p:nvPr/>
        </p:nvSpPr>
        <p:spPr>
          <a:xfrm>
            <a:off x="4468680" y="99396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PERFORMANCE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14"/>
          <p:cNvSpPr/>
          <p:nvPr/>
        </p:nvSpPr>
        <p:spPr>
          <a:xfrm>
            <a:off x="2763000" y="27439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SAFE </a:t>
            </a:r>
            <a:r>
              <a:rPr lang="en-US" sz="18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SECURE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5"/>
          <p:cNvSpPr/>
          <p:nvPr/>
        </p:nvSpPr>
        <p:spPr>
          <a:xfrm>
            <a:off x="6629400" y="5184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FEA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TURES IN </a:t>
            </a:r>
            <a:r>
              <a:rPr lang="en-US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4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315" name="CustomShape 6"/>
          <p:cNvSpPr/>
          <p:nvPr/>
        </p:nvSpPr>
        <p:spPr>
          <a:xfrm>
            <a:off x="1020960" y="126540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TOOLS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7"/>
          <p:cNvSpPr/>
          <p:nvPr/>
        </p:nvSpPr>
        <p:spPr>
          <a:xfrm>
            <a:off x="4952880" y="865800"/>
            <a:ext cx="4950360" cy="109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600" b="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350</a:t>
            </a:r>
            <a:r>
              <a:rPr lang="en-US" sz="6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6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++</a:t>
            </a:r>
            <a:r>
              <a:rPr lang="en-US" sz="6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8"/>
          <p:cNvSpPr/>
          <p:nvPr/>
        </p:nvSpPr>
        <p:spPr>
          <a:xfrm>
            <a:off x="4800600" y="1886040"/>
            <a:ext cx="3121560" cy="266436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9"/>
          <p:cNvSpPr/>
          <p:nvPr/>
        </p:nvSpPr>
        <p:spPr>
          <a:xfrm>
            <a:off x="838080" y="1611720"/>
            <a:ext cx="3127320" cy="266436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19" name="Picture 2"/>
          <p:cNvPicPr/>
          <p:nvPr/>
        </p:nvPicPr>
        <p:blipFill>
          <a:blip r:embed="rId4"/>
          <a:stretch/>
        </p:blipFill>
        <p:spPr>
          <a:xfrm>
            <a:off x="533520" y="1111680"/>
            <a:ext cx="835560" cy="835560"/>
          </a:xfrm>
          <a:prstGeom prst="rect">
            <a:avLst/>
          </a:prstGeom>
          <a:ln>
            <a:noFill/>
          </a:ln>
        </p:spPr>
      </p:pic>
      <p:sp>
        <p:nvSpPr>
          <p:cNvPr id="320" name="CustomShape 10"/>
          <p:cNvSpPr/>
          <p:nvPr/>
        </p:nvSpPr>
        <p:spPr>
          <a:xfrm>
            <a:off x="228600" y="2132280"/>
            <a:ext cx="4340880" cy="179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Information Gathering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Vulnerability Assessment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Web Attack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Exploitation Testing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Privilege Escalation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Password Attack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Social Engineering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Man In The Middle Attack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11"/>
          <p:cNvSpPr/>
          <p:nvPr/>
        </p:nvSpPr>
        <p:spPr>
          <a:xfrm>
            <a:off x="4400280" y="1886040"/>
            <a:ext cx="3826800" cy="270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Stress Testing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Wireless Attack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Maintaining Access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Forensics Tools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Reverse Engineering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Malware Analysis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Covering Track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5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7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328" name="CustomShape 6"/>
          <p:cNvSpPr/>
          <p:nvPr/>
        </p:nvSpPr>
        <p:spPr>
          <a:xfrm>
            <a:off x="866880" y="235728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CustomShape 7"/>
          <p:cNvSpPr/>
          <p:nvPr/>
        </p:nvSpPr>
        <p:spPr>
          <a:xfrm>
            <a:off x="2930760" y="2822040"/>
            <a:ext cx="456948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STYLE </a:t>
            </a:r>
            <a:r>
              <a:rPr lang="en-US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OLD SCHOOL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" name="Picture 2"/>
          <p:cNvPicPr/>
          <p:nvPr/>
        </p:nvPicPr>
        <p:blipFill>
          <a:blip r:embed="rId4"/>
          <a:stretch/>
        </p:blipFill>
        <p:spPr>
          <a:xfrm>
            <a:off x="3446280" y="1504800"/>
            <a:ext cx="1769040" cy="1122480"/>
          </a:xfrm>
          <a:prstGeom prst="rect">
            <a:avLst/>
          </a:prstGeom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5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7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328" name="CustomShape 6"/>
          <p:cNvSpPr/>
          <p:nvPr/>
        </p:nvSpPr>
        <p:spPr>
          <a:xfrm>
            <a:off x="866880" y="235728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CustomShape 7"/>
          <p:cNvSpPr/>
          <p:nvPr/>
        </p:nvSpPr>
        <p:spPr>
          <a:xfrm>
            <a:off x="3657600" y="3784691"/>
            <a:ext cx="456948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WHY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7"/>
          <p:cNvSpPr/>
          <p:nvPr/>
        </p:nvSpPr>
        <p:spPr>
          <a:xfrm>
            <a:off x="3276600" y="109380"/>
            <a:ext cx="2881740" cy="2247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0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300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469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685800" y="3439080"/>
            <a:ext cx="79218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CustomShape 2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Line 3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4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Line 5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6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7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338" name="CustomShape 7"/>
          <p:cNvSpPr/>
          <p:nvPr/>
        </p:nvSpPr>
        <p:spPr>
          <a:xfrm>
            <a:off x="2743200" y="21031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39" name="Picture 338"/>
          <p:cNvPicPr/>
          <p:nvPr/>
        </p:nvPicPr>
        <p:blipFill>
          <a:blip r:embed="rId4"/>
          <a:stretch/>
        </p:blipFill>
        <p:spPr>
          <a:xfrm>
            <a:off x="407826" y="955440"/>
            <a:ext cx="5876640" cy="33418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" name="Cloud Callout 1"/>
          <p:cNvSpPr/>
          <p:nvPr/>
        </p:nvSpPr>
        <p:spPr>
          <a:xfrm>
            <a:off x="5867400" y="955440"/>
            <a:ext cx="2590800" cy="1341330"/>
          </a:xfrm>
          <a:prstGeom prst="cloud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GUA HACKER</a:t>
            </a:r>
            <a:br>
              <a:rPr lang="en-US" dirty="0" smtClean="0"/>
            </a:br>
            <a:r>
              <a:rPr lang="en-US" dirty="0" smtClean="0"/>
              <a:t>APALO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3" name="CustomShape 7"/>
          <p:cNvSpPr/>
          <p:nvPr/>
        </p:nvSpPr>
        <p:spPr>
          <a:xfrm>
            <a:off x="1600199" y="4310850"/>
            <a:ext cx="7370433" cy="470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Melakukan</a:t>
            </a:r>
            <a:r>
              <a:rPr lang="en-US" b="1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</a:t>
            </a:r>
            <a:r>
              <a:rPr lang="en-US" b="1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sesuatu</a:t>
            </a:r>
            <a:r>
              <a:rPr lang="en-US" b="1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Tapi</a:t>
            </a:r>
            <a:r>
              <a:rPr lang="en-US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Tidak</a:t>
            </a:r>
            <a:r>
              <a:rPr lang="en-US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b="1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tau </a:t>
            </a:r>
            <a:r>
              <a:rPr lang="en-US" b="1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apa</a:t>
            </a:r>
            <a:r>
              <a:rPr lang="en-US" b="1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yang </a:t>
            </a:r>
            <a:r>
              <a:rPr lang="en-US" b="1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mereka</a:t>
            </a:r>
            <a:r>
              <a:rPr lang="en-US" b="1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b="1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lakukan</a:t>
            </a:r>
            <a:r>
              <a:rPr lang="en-US" b="1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3124080" y="1194480"/>
            <a:ext cx="5560200" cy="246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Security </a:t>
            </a: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Entusiastic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Developer Team in </a:t>
            </a: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 Linux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System Analyst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Bash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and </a:t>
            </a: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Shell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Development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Developer </a:t>
            </a: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TheFatRat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- Backdoor creator for bypass AV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Developer </a:t>
            </a: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Dracnmap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– Information Gathering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another Penetration </a:t>
            </a: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tools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Contact me in  </a:t>
            </a: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screetsec@dracos-linux.org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Github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www.github.com/screetsec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2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Line 3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4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Line 5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6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pic>
        <p:nvPicPr>
          <p:cNvPr id="58" name="Picture 2"/>
          <p:cNvPicPr/>
          <p:nvPr/>
        </p:nvPicPr>
        <p:blipFill>
          <a:blip r:embed="rId4"/>
          <a:stretch/>
        </p:blipFill>
        <p:spPr>
          <a:xfrm>
            <a:off x="439200" y="1194480"/>
            <a:ext cx="2471760" cy="2447280"/>
          </a:xfrm>
          <a:prstGeom prst="rect">
            <a:avLst/>
          </a:prstGeom>
          <a:ln w="28440">
            <a:solidFill>
              <a:srgbClr val="C00000"/>
            </a:solidFill>
            <a:miter/>
          </a:ln>
          <a:effectLst>
            <a:innerShdw blurRad="76200">
              <a:srgbClr val="000000"/>
            </a:innerShdw>
          </a:effectLst>
        </p:spPr>
      </p:pic>
      <p:sp>
        <p:nvSpPr>
          <p:cNvPr id="59" name="CustomShape 7"/>
          <p:cNvSpPr/>
          <p:nvPr/>
        </p:nvSpPr>
        <p:spPr>
          <a:xfrm>
            <a:off x="376200" y="3658680"/>
            <a:ext cx="253476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Edo Maland - </a:t>
            </a:r>
            <a:r>
              <a:rPr lang="en-US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ScreetSec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5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7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328" name="CustomShape 6"/>
          <p:cNvSpPr/>
          <p:nvPr/>
        </p:nvSpPr>
        <p:spPr>
          <a:xfrm>
            <a:off x="866880" y="235728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7"/>
          <p:cNvSpPr/>
          <p:nvPr/>
        </p:nvSpPr>
        <p:spPr>
          <a:xfrm>
            <a:off x="3276600" y="1233330"/>
            <a:ext cx="2881740" cy="11239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96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9"/>
          <p:cNvSpPr/>
          <p:nvPr/>
        </p:nvSpPr>
        <p:spPr>
          <a:xfrm>
            <a:off x="853265" y="1620379"/>
            <a:ext cx="7543920" cy="233163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SOME </a:t>
            </a:r>
            <a:r>
              <a:rPr lang="en-US" sz="6000" dirty="0" smtClean="0">
                <a:solidFill>
                  <a:srgbClr val="FF0000"/>
                </a:solidFill>
              </a:rPr>
              <a:t>CASE</a:t>
            </a:r>
            <a:r>
              <a:rPr lang="en-US" sz="6000" dirty="0" smtClean="0">
                <a:solidFill>
                  <a:schemeClr val="bg1"/>
                </a:solidFill>
              </a:rPr>
              <a:t>  IN </a:t>
            </a:r>
            <a:r>
              <a:rPr lang="en-US" sz="6000" dirty="0" smtClean="0">
                <a:solidFill>
                  <a:srgbClr val="FF0000"/>
                </a:solidFill>
              </a:rPr>
              <a:t>INDONESIA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82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2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Line 3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4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Line 5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6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6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347" name="CustomShape 7"/>
          <p:cNvSpPr/>
          <p:nvPr/>
        </p:nvSpPr>
        <p:spPr>
          <a:xfrm>
            <a:off x="2743200" y="21031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074" name="Picture 2" descr="F:\Jogja\lucu\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826875"/>
            <a:ext cx="2943225" cy="10572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F:\Jogja\lucu\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884150"/>
            <a:ext cx="2409825" cy="800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:\Jogja\lucu\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2952750"/>
            <a:ext cx="3438526" cy="11049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F:\Jogja\lucu\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3676650"/>
            <a:ext cx="1771650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6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2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Line 3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4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Line 5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6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6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347" name="CustomShape 7"/>
          <p:cNvSpPr/>
          <p:nvPr/>
        </p:nvSpPr>
        <p:spPr>
          <a:xfrm>
            <a:off x="2743200" y="21031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98" name="Picture 2" descr="F:\Jogja\lucu\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95350"/>
            <a:ext cx="4610100" cy="7810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F:\Jogja\lucu\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446" y="1821194"/>
            <a:ext cx="3695700" cy="7048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:\Jogja\lucu\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44" y="2433396"/>
            <a:ext cx="2762250" cy="800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F:\Jogja\lucu\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200890"/>
            <a:ext cx="3248025" cy="5905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19" name="Picture 2" descr="F:\Jogja\lucu\1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57" y="3638550"/>
            <a:ext cx="2762250" cy="9239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01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2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Line 3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4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Line 5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6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6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347" name="CustomShape 7"/>
          <p:cNvSpPr/>
          <p:nvPr/>
        </p:nvSpPr>
        <p:spPr>
          <a:xfrm>
            <a:off x="2743200" y="21031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TextBox 17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4104" name="Picture 8" descr="Hasil gambar untuk ekspresi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72691"/>
            <a:ext cx="3867088" cy="286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677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2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Line 3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4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Line 5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6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6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347" name="CustomShape 7"/>
          <p:cNvSpPr/>
          <p:nvPr/>
        </p:nvSpPr>
        <p:spPr>
          <a:xfrm>
            <a:off x="2743200" y="21031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22" name="Picture 2" descr="F:\Jogja\lucu\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82" y="744441"/>
            <a:ext cx="2762250" cy="9239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F:\Jogja\lucu\1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4" y="2462212"/>
            <a:ext cx="3600450" cy="7334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:\Jogja\lucu\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526153"/>
            <a:ext cx="3315602" cy="7334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F:\Jogja\lucu\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82" y="3549014"/>
            <a:ext cx="2762250" cy="9048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19" name="Picture 7" descr="F:\Jogja\lucu\Screenshot_2017-02-14_18-06-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840" y="1457124"/>
            <a:ext cx="2702835" cy="9239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asil gambar untuk ekspresi mem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162" y="913179"/>
            <a:ext cx="1790438" cy="230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47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2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Line 3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4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Line 5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6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6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347" name="CustomShape 7"/>
          <p:cNvSpPr/>
          <p:nvPr/>
        </p:nvSpPr>
        <p:spPr>
          <a:xfrm>
            <a:off x="2743200" y="21031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28" name="Picture 8" descr="F:\Jogja\lucu\Screenshot_2017-02-14_18-15-2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00150"/>
            <a:ext cx="5773498" cy="320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F:\Jogja\lucu\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95350"/>
            <a:ext cx="3790950" cy="9239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5130" name="Picture 10" descr="Hasil gambar untuk ekspresi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54" y="656020"/>
            <a:ext cx="3726284" cy="37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16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2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Line 3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4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Line 5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6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6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347" name="CustomShape 7"/>
          <p:cNvSpPr/>
          <p:nvPr/>
        </p:nvSpPr>
        <p:spPr>
          <a:xfrm>
            <a:off x="2743200" y="21031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TextBox 21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5130" name="Picture 10" descr="Hasil gambar untuk ekspresi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54" y="656020"/>
            <a:ext cx="3726284" cy="37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017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5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5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10" name="Picture 12" descr="http://www.gifbooster.com/wp-content/uploads/3334/cartoon-man-looking-at-computer-monitor-meme_3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58" y="960454"/>
            <a:ext cx="4762500" cy="26765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7400" y="1428750"/>
            <a:ext cx="2667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PEMAKAIAN  </a:t>
            </a:r>
          </a:p>
          <a:p>
            <a:pPr algn="ctr"/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KALI LINUX 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 OR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 DRACOS LINUX</a:t>
            </a:r>
          </a:p>
          <a:p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5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5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9218" name="Picture 2" descr="Hasil gambar untuk meme winn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729000"/>
            <a:ext cx="3271067" cy="36785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81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5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5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pic>
        <p:nvPicPr>
          <p:cNvPr id="356" name="Picture 355"/>
          <p:cNvPicPr/>
          <p:nvPr/>
        </p:nvPicPr>
        <p:blipFill>
          <a:blip r:embed="rId4"/>
          <a:stretch/>
        </p:blipFill>
        <p:spPr>
          <a:xfrm>
            <a:off x="1181520" y="928080"/>
            <a:ext cx="6409440" cy="355212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6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5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66" name="CustomShape 6"/>
          <p:cNvSpPr/>
          <p:nvPr/>
        </p:nvSpPr>
        <p:spPr>
          <a:xfrm>
            <a:off x="2743200" y="21031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7"/>
          <p:cNvSpPr/>
          <p:nvPr/>
        </p:nvSpPr>
        <p:spPr>
          <a:xfrm>
            <a:off x="2926080" y="1129320"/>
            <a:ext cx="5668920" cy="298512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Linux merupakan turunan dari unix dan dapat bekerja pada berbagai macam perangkat keras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software sistem operasi open source yang gratis untuk disebarluaskan di bawah lisensi GNU	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Nama "Linux" berasal dari nama pembuatnya, yang diperkenalkan tahun 1991 oleh Linus Torvalds.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8"/>
          <p:cNvSpPr/>
          <p:nvPr/>
        </p:nvSpPr>
        <p:spPr>
          <a:xfrm rot="21595800">
            <a:off x="351000" y="1127160"/>
            <a:ext cx="2393640" cy="298512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9" name="Picture 68"/>
          <p:cNvPicPr/>
          <p:nvPr/>
        </p:nvPicPr>
        <p:blipFill>
          <a:blip r:embed="rId4"/>
          <a:stretch/>
        </p:blipFill>
        <p:spPr>
          <a:xfrm>
            <a:off x="414000" y="1205640"/>
            <a:ext cx="2214720" cy="2624400"/>
          </a:xfrm>
          <a:prstGeom prst="rect">
            <a:avLst/>
          </a:prstGeom>
          <a:ln>
            <a:noFill/>
          </a:ln>
        </p:spPr>
      </p:pic>
      <p:sp>
        <p:nvSpPr>
          <p:cNvPr id="70" name="CustomShape 9"/>
          <p:cNvSpPr/>
          <p:nvPr/>
        </p:nvSpPr>
        <p:spPr>
          <a:xfrm>
            <a:off x="3017520" y="3474720"/>
            <a:ext cx="5028840" cy="90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LINUX :*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9" name="Picture 2"/>
          <p:cNvPicPr/>
          <p:nvPr/>
        </p:nvPicPr>
        <p:blipFill>
          <a:blip r:embed="rId4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360" name="CustomShape 3"/>
          <p:cNvSpPr/>
          <p:nvPr/>
        </p:nvSpPr>
        <p:spPr>
          <a:xfrm>
            <a:off x="6900840" y="925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FEA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TURES IN </a:t>
            </a:r>
            <a:r>
              <a:rPr lang="en-US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1" name="Picture 2"/>
          <p:cNvPicPr/>
          <p:nvPr/>
        </p:nvPicPr>
        <p:blipFill>
          <a:blip r:embed="rId5"/>
          <a:stretch/>
        </p:blipFill>
        <p:spPr>
          <a:xfrm>
            <a:off x="0" y="589320"/>
            <a:ext cx="9141120" cy="4551840"/>
          </a:xfrm>
          <a:prstGeom prst="rect">
            <a:avLst/>
          </a:prstGeom>
          <a:ln>
            <a:noFill/>
          </a:ln>
        </p:spPr>
      </p:pic>
      <p:sp>
        <p:nvSpPr>
          <p:cNvPr id="362" name="CustomShape 4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Line 5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6"/>
          <p:cNvSpPr/>
          <p:nvPr/>
        </p:nvSpPr>
        <p:spPr>
          <a:xfrm>
            <a:off x="1094760" y="7315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GTK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MENU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5"/>
          <p:cNvSpPr/>
          <p:nvPr/>
        </p:nvSpPr>
        <p:spPr>
          <a:xfrm>
            <a:off x="6629400" y="5184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FEA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TURES IN </a:t>
            </a:r>
            <a:r>
              <a:rPr lang="en-US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0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371" name="CustomShape 6"/>
          <p:cNvSpPr/>
          <p:nvPr/>
        </p:nvSpPr>
        <p:spPr>
          <a:xfrm>
            <a:off x="1917720" y="91440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PENETRATION TOOL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YANG DIKEMBANGKAN </a:t>
            </a:r>
            <a:r>
              <a:rPr lang="en-US" sz="18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2" name="Picture 4"/>
          <p:cNvPicPr/>
          <p:nvPr/>
        </p:nvPicPr>
        <p:blipFill>
          <a:blip r:embed="rId4"/>
          <a:stretch/>
        </p:blipFill>
        <p:spPr>
          <a:xfrm>
            <a:off x="296280" y="753480"/>
            <a:ext cx="615960" cy="615960"/>
          </a:xfrm>
          <a:prstGeom prst="rect">
            <a:avLst/>
          </a:prstGeom>
          <a:ln>
            <a:noFill/>
          </a:ln>
        </p:spPr>
      </p:pic>
      <p:pic>
        <p:nvPicPr>
          <p:cNvPr id="373" name="Picture 153"/>
          <p:cNvPicPr/>
          <p:nvPr/>
        </p:nvPicPr>
        <p:blipFill>
          <a:blip r:embed="rId5"/>
          <a:stretch/>
        </p:blipFill>
        <p:spPr>
          <a:xfrm>
            <a:off x="1110240" y="1305000"/>
            <a:ext cx="3655440" cy="3184200"/>
          </a:xfrm>
          <a:prstGeom prst="rect">
            <a:avLst/>
          </a:prstGeom>
          <a:ln w="19080">
            <a:solidFill>
              <a:srgbClr val="C00000"/>
            </a:solidFill>
            <a:miter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74" name="CustomShape 7"/>
          <p:cNvSpPr/>
          <p:nvPr/>
        </p:nvSpPr>
        <p:spPr>
          <a:xfrm>
            <a:off x="4917240" y="1321200"/>
            <a:ext cx="4041720" cy="315180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4804560" y="1564920"/>
            <a:ext cx="4010400" cy="227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TheFatRat adalah tools untuk mempermudah membuat backdoor exploit untuk melakukan remote acces dan Mem bypass Antivirus . Tools ini dikembangkan oleh Edo Maland. TheFatRat Lebih banyak menggunakan bahasa pemograman Bash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9"/>
          <p:cNvSpPr/>
          <p:nvPr/>
        </p:nvSpPr>
        <p:spPr>
          <a:xfrm>
            <a:off x="4962960" y="1278360"/>
            <a:ext cx="4125240" cy="60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www.github.com/Screetsec/TheFatRat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5"/>
          <p:cNvSpPr/>
          <p:nvPr/>
        </p:nvSpPr>
        <p:spPr>
          <a:xfrm>
            <a:off x="6629400" y="5184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FEA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TURES IN </a:t>
            </a:r>
            <a:r>
              <a:rPr lang="en-US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2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pic>
        <p:nvPicPr>
          <p:cNvPr id="383" name="Picture 4"/>
          <p:cNvPicPr/>
          <p:nvPr/>
        </p:nvPicPr>
        <p:blipFill>
          <a:blip r:embed="rId4"/>
          <a:stretch/>
        </p:blipFill>
        <p:spPr>
          <a:xfrm>
            <a:off x="296280" y="753480"/>
            <a:ext cx="615960" cy="615960"/>
          </a:xfrm>
          <a:prstGeom prst="rect">
            <a:avLst/>
          </a:prstGeom>
          <a:ln>
            <a:noFill/>
          </a:ln>
        </p:spPr>
      </p:pic>
      <p:sp>
        <p:nvSpPr>
          <p:cNvPr id="384" name="CustomShape 6"/>
          <p:cNvSpPr/>
          <p:nvPr/>
        </p:nvSpPr>
        <p:spPr>
          <a:xfrm>
            <a:off x="4917240" y="1418040"/>
            <a:ext cx="4041720" cy="315180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5" name="CustomShape 7"/>
          <p:cNvSpPr/>
          <p:nvPr/>
        </p:nvSpPr>
        <p:spPr>
          <a:xfrm>
            <a:off x="4804560" y="1564920"/>
            <a:ext cx="4010400" cy="283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Dracnmap is  front end of  nmap . Tools ini dikembangkan oleh Edo Maland  Dracnmap sendiri memanfaatkan command advanced dan NSE dari  network  scanner Nmap,  namun didesain agar lebih mudah digunakan ,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6" name="Picture 3"/>
          <p:cNvPicPr/>
          <p:nvPr/>
        </p:nvPicPr>
        <p:blipFill>
          <a:blip r:embed="rId5"/>
          <a:stretch/>
        </p:blipFill>
        <p:spPr>
          <a:xfrm>
            <a:off x="849600" y="1371600"/>
            <a:ext cx="3952800" cy="3198240"/>
          </a:xfrm>
          <a:prstGeom prst="rect">
            <a:avLst/>
          </a:prstGeom>
          <a:ln w="12600">
            <a:solidFill>
              <a:srgbClr val="C00000"/>
            </a:solidFill>
            <a:round/>
          </a:ln>
        </p:spPr>
      </p:pic>
      <p:sp>
        <p:nvSpPr>
          <p:cNvPr id="387" name="CustomShape 8"/>
          <p:cNvSpPr/>
          <p:nvPr/>
        </p:nvSpPr>
        <p:spPr>
          <a:xfrm>
            <a:off x="4962960" y="1278360"/>
            <a:ext cx="4125240" cy="60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www.github.com/Screetsec/TheFatRat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9"/>
          <p:cNvSpPr/>
          <p:nvPr/>
        </p:nvSpPr>
        <p:spPr>
          <a:xfrm>
            <a:off x="1917720" y="91440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PENETRATION TOOL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YANG DIKEMBANGKAN </a:t>
            </a:r>
            <a:r>
              <a:rPr lang="en-US" sz="18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5"/>
          <p:cNvSpPr/>
          <p:nvPr/>
        </p:nvSpPr>
        <p:spPr>
          <a:xfrm>
            <a:off x="6629400" y="5184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FEA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TURES IN </a:t>
            </a:r>
            <a:r>
              <a:rPr lang="en-US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2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pic>
        <p:nvPicPr>
          <p:cNvPr id="383" name="Picture 4"/>
          <p:cNvPicPr/>
          <p:nvPr/>
        </p:nvPicPr>
        <p:blipFill>
          <a:blip r:embed="rId4"/>
          <a:stretch/>
        </p:blipFill>
        <p:spPr>
          <a:xfrm>
            <a:off x="296280" y="753480"/>
            <a:ext cx="615960" cy="615960"/>
          </a:xfrm>
          <a:prstGeom prst="rect">
            <a:avLst/>
          </a:prstGeom>
          <a:ln>
            <a:noFill/>
          </a:ln>
        </p:spPr>
      </p:pic>
      <p:sp>
        <p:nvSpPr>
          <p:cNvPr id="388" name="CustomShape 9"/>
          <p:cNvSpPr/>
          <p:nvPr/>
        </p:nvSpPr>
        <p:spPr>
          <a:xfrm>
            <a:off x="1676400" y="924339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PENETRATION TOOL </a:t>
            </a:r>
            <a:r>
              <a:rPr lang="en-US" sz="1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YANG </a:t>
            </a:r>
            <a:r>
              <a:rPr lang="en-US" sz="18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GO IN</a:t>
            </a:r>
            <a:r>
              <a:rPr lang="en-US" b="1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TERNASIONAL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7170" name="Picture 2" descr="F:\Jogja\Screenshot_2017-02-14_16-16-3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69440"/>
            <a:ext cx="4115805" cy="30992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F:\Jogja\dracnma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305" y="1369440"/>
            <a:ext cx="3535725" cy="26501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36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5"/>
          <p:cNvSpPr/>
          <p:nvPr/>
        </p:nvSpPr>
        <p:spPr>
          <a:xfrm>
            <a:off x="6629400" y="5184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FEA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TURES IN </a:t>
            </a:r>
            <a:r>
              <a:rPr lang="en-US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4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pic>
        <p:nvPicPr>
          <p:cNvPr id="395" name="Picture 4"/>
          <p:cNvPicPr/>
          <p:nvPr/>
        </p:nvPicPr>
        <p:blipFill>
          <a:blip r:embed="rId4"/>
          <a:stretch/>
        </p:blipFill>
        <p:spPr>
          <a:xfrm>
            <a:off x="296280" y="753480"/>
            <a:ext cx="615960" cy="615960"/>
          </a:xfrm>
          <a:prstGeom prst="rect">
            <a:avLst/>
          </a:prstGeom>
          <a:ln>
            <a:noFill/>
          </a:ln>
        </p:spPr>
      </p:pic>
      <p:sp>
        <p:nvSpPr>
          <p:cNvPr id="396" name="CustomShape 6"/>
          <p:cNvSpPr/>
          <p:nvPr/>
        </p:nvSpPr>
        <p:spPr>
          <a:xfrm>
            <a:off x="4932360" y="1336320"/>
            <a:ext cx="4041720" cy="315180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7" name="CustomShape 7"/>
          <p:cNvSpPr/>
          <p:nvPr/>
        </p:nvSpPr>
        <p:spPr>
          <a:xfrm>
            <a:off x="4804560" y="1564920"/>
            <a:ext cx="4010400" cy="283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Desploits merupakan sebauh tools yang berguna untuk mencari sebuah kelemahan dengan directory plugin / js / dan modules lainya dan selanjutnya akan di test apakah bug tersebut bisa di manfaatkan atau tidak. di dalam desploits juga terdapat tools" seperti md5 cracker , dorking scanner dan beberapa tools lainya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8" name="Picture 180"/>
          <p:cNvPicPr/>
          <p:nvPr/>
        </p:nvPicPr>
        <p:blipFill>
          <a:blip r:embed="rId5"/>
          <a:stretch/>
        </p:blipFill>
        <p:spPr>
          <a:xfrm>
            <a:off x="822960" y="1435320"/>
            <a:ext cx="3839400" cy="3043440"/>
          </a:xfrm>
          <a:prstGeom prst="rect">
            <a:avLst/>
          </a:prstGeom>
          <a:ln w="19080">
            <a:solidFill>
              <a:srgbClr val="C00000"/>
            </a:solidFill>
            <a:round/>
          </a:ln>
        </p:spPr>
      </p:pic>
      <p:sp>
        <p:nvSpPr>
          <p:cNvPr id="399" name="CustomShape 8"/>
          <p:cNvSpPr/>
          <p:nvPr/>
        </p:nvSpPr>
        <p:spPr>
          <a:xfrm>
            <a:off x="4962960" y="1278360"/>
            <a:ext cx="4125240" cy="60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www.github.com/ekasyahwan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9"/>
          <p:cNvSpPr/>
          <p:nvPr/>
        </p:nvSpPr>
        <p:spPr>
          <a:xfrm>
            <a:off x="1917720" y="91440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PENETRATION TOOL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YANG DIKEMBANGKAN </a:t>
            </a:r>
            <a:r>
              <a:rPr lang="en-US" sz="18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5"/>
          <p:cNvSpPr/>
          <p:nvPr/>
        </p:nvSpPr>
        <p:spPr>
          <a:xfrm>
            <a:off x="6629400" y="5184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FEA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TURES IN </a:t>
            </a:r>
            <a:r>
              <a:rPr lang="en-US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6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pic>
        <p:nvPicPr>
          <p:cNvPr id="407" name="Picture 4"/>
          <p:cNvPicPr/>
          <p:nvPr/>
        </p:nvPicPr>
        <p:blipFill>
          <a:blip r:embed="rId4"/>
          <a:stretch/>
        </p:blipFill>
        <p:spPr>
          <a:xfrm>
            <a:off x="296280" y="753480"/>
            <a:ext cx="615960" cy="615960"/>
          </a:xfrm>
          <a:prstGeom prst="rect">
            <a:avLst/>
          </a:prstGeom>
          <a:ln>
            <a:noFill/>
          </a:ln>
        </p:spPr>
      </p:pic>
      <p:sp>
        <p:nvSpPr>
          <p:cNvPr id="408" name="CustomShape 6"/>
          <p:cNvSpPr/>
          <p:nvPr/>
        </p:nvSpPr>
        <p:spPr>
          <a:xfrm>
            <a:off x="4932360" y="1336320"/>
            <a:ext cx="4041720" cy="315180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CustomShape 7"/>
          <p:cNvSpPr/>
          <p:nvPr/>
        </p:nvSpPr>
        <p:spPr>
          <a:xfrm>
            <a:off x="4962960" y="1578420"/>
            <a:ext cx="3633360" cy="283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bg1"/>
                </a:solidFill>
              </a:rPr>
              <a:t>Brutal </a:t>
            </a:r>
            <a:r>
              <a:rPr lang="en-US" dirty="0">
                <a:solidFill>
                  <a:schemeClr val="bg1"/>
                </a:solidFill>
              </a:rPr>
              <a:t>is a toolkit to quickly create various </a:t>
            </a:r>
            <a:r>
              <a:rPr lang="en-US" dirty="0" err="1">
                <a:solidFill>
                  <a:schemeClr val="bg1"/>
                </a:solidFill>
              </a:rPr>
              <a:t>payload,powershell</a:t>
            </a:r>
            <a:r>
              <a:rPr lang="en-US" dirty="0">
                <a:solidFill>
                  <a:schemeClr val="bg1"/>
                </a:solidFill>
              </a:rPr>
              <a:t> attack , virus attack and launch listener for a Human Interface Device</a:t>
            </a: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8"/>
          <p:cNvSpPr/>
          <p:nvPr/>
        </p:nvSpPr>
        <p:spPr>
          <a:xfrm>
            <a:off x="4962960" y="1278360"/>
            <a:ext cx="4125240" cy="60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400" spc="-1" dirty="0" smtClean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z="1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https</a:t>
            </a:r>
            <a:r>
              <a:rPr lang="en-US" sz="1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://github.com/Screetsec/Brutal</a:t>
            </a:r>
            <a:endParaRPr lang="en-US" sz="14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9"/>
          <p:cNvSpPr/>
          <p:nvPr/>
        </p:nvSpPr>
        <p:spPr>
          <a:xfrm>
            <a:off x="1917720" y="91440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PENETRATION TOOL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YANG DIKEMBANGKAN </a:t>
            </a:r>
            <a:r>
              <a:rPr lang="en-US" sz="18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6" name="Picture 2" descr="https://cloud.githubusercontent.com/assets/17976841/20054455/a43d8358-a50f-11e6-90a6-c967a9d3a43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36320"/>
            <a:ext cx="3401056" cy="315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4607940" y="1423042"/>
            <a:ext cx="3984720" cy="2901308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CustomShape 2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Line 3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4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Line 5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8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419" name="CustomShape 6"/>
          <p:cNvSpPr/>
          <p:nvPr/>
        </p:nvSpPr>
        <p:spPr>
          <a:xfrm>
            <a:off x="6900840" y="925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FEA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TURES IN </a:t>
            </a:r>
            <a:r>
              <a:rPr lang="en-US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7"/>
          <p:cNvSpPr/>
          <p:nvPr/>
        </p:nvSpPr>
        <p:spPr>
          <a:xfrm>
            <a:off x="271670" y="906042"/>
            <a:ext cx="479808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CMANAGER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8"/>
          <p:cNvSpPr/>
          <p:nvPr/>
        </p:nvSpPr>
        <p:spPr>
          <a:xfrm>
            <a:off x="4724400" y="1603359"/>
            <a:ext cx="3502800" cy="228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dirty="0" err="1">
                <a:solidFill>
                  <a:schemeClr val="bg1"/>
                </a:solidFill>
              </a:rPr>
              <a:t>DracOS</a:t>
            </a:r>
            <a:r>
              <a:rPr lang="en-US" sz="1600" b="1" dirty="0">
                <a:solidFill>
                  <a:schemeClr val="bg1"/>
                </a:solidFill>
              </a:rPr>
              <a:t> Connection Manager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b="1" dirty="0">
                <a:solidFill>
                  <a:schemeClr val="bg1"/>
                </a:solidFill>
              </a:rPr>
              <a:t>Connection Manager</a:t>
            </a:r>
            <a:r>
              <a:rPr lang="en-US" sz="1600" dirty="0">
                <a:solidFill>
                  <a:schemeClr val="bg1"/>
                </a:solidFill>
              </a:rPr>
              <a:t> is a </a:t>
            </a:r>
            <a:r>
              <a:rPr lang="en-US" sz="1600" dirty="0">
                <a:solidFill>
                  <a:srgbClr val="FF0000"/>
                </a:solidFill>
              </a:rPr>
              <a:t>CLI (Command Line Interface) </a:t>
            </a:r>
            <a:r>
              <a:rPr lang="en-US" sz="1600" dirty="0">
                <a:solidFill>
                  <a:schemeClr val="bg1"/>
                </a:solidFill>
              </a:rPr>
              <a:t>based program written in Python. This program help </a:t>
            </a:r>
            <a:r>
              <a:rPr lang="en-US" sz="1600" dirty="0" err="1">
                <a:solidFill>
                  <a:srgbClr val="FF0000"/>
                </a:solidFill>
              </a:rPr>
              <a:t>DracOS</a:t>
            </a:r>
            <a:r>
              <a:rPr lang="en-US" sz="1600" dirty="0">
                <a:solidFill>
                  <a:srgbClr val="FF0000"/>
                </a:solidFill>
              </a:rPr>
              <a:t> Linux’s </a:t>
            </a:r>
            <a:r>
              <a:rPr lang="en-US" sz="1600" dirty="0">
                <a:solidFill>
                  <a:schemeClr val="bg1"/>
                </a:solidFill>
              </a:rPr>
              <a:t>users to manage their connection ex: </a:t>
            </a:r>
            <a:r>
              <a:rPr lang="en-US" sz="1600" dirty="0" err="1">
                <a:solidFill>
                  <a:srgbClr val="FF0000"/>
                </a:solidFill>
              </a:rPr>
              <a:t>wifi</a:t>
            </a:r>
            <a:r>
              <a:rPr lang="en-US" sz="1600" dirty="0">
                <a:solidFill>
                  <a:srgbClr val="FF0000"/>
                </a:solidFill>
              </a:rPr>
              <a:t> connection. For other Linux </a:t>
            </a:r>
            <a:r>
              <a:rPr lang="en-US" sz="1600" dirty="0" err="1">
                <a:solidFill>
                  <a:srgbClr val="FF0000"/>
                </a:solidFill>
              </a:rPr>
              <a:t>distros</a:t>
            </a:r>
            <a:r>
              <a:rPr lang="en-US" sz="1600" dirty="0">
                <a:solidFill>
                  <a:srgbClr val="FF0000"/>
                </a:solidFill>
              </a:rPr>
              <a:t>’ users, feel free to use this program.</a:t>
            </a:r>
            <a:endParaRPr lang="en-US" sz="16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4" name="Picture 6" descr="https://2.bp.blogspot.com/-8QolbzBNV4U/WE5PKiTUs_I/AAAAAAAACf8/gDM8gAw_YXso2D6S_Ws2VX0LpoubLibSACLcB/s640/dcm-dracos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40" y="1495762"/>
            <a:ext cx="4120860" cy="2726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533520" y="1400040"/>
            <a:ext cx="7718400" cy="274068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CustomShape 2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Line 3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4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Line 5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8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419" name="CustomShape 6"/>
          <p:cNvSpPr/>
          <p:nvPr/>
        </p:nvSpPr>
        <p:spPr>
          <a:xfrm>
            <a:off x="6900840" y="925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FEA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TURES IN </a:t>
            </a:r>
            <a:r>
              <a:rPr lang="en-US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7"/>
          <p:cNvSpPr/>
          <p:nvPr/>
        </p:nvSpPr>
        <p:spPr>
          <a:xfrm>
            <a:off x="187920" y="920160"/>
            <a:ext cx="479808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VENOMIZER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8"/>
          <p:cNvSpPr/>
          <p:nvPr/>
        </p:nvSpPr>
        <p:spPr>
          <a:xfrm>
            <a:off x="660960" y="1504800"/>
            <a:ext cx="7413840" cy="228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Venomizer adalah sebuah aplikasi yang di buat oleh </a:t>
            </a: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developer dracOs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yang fungsinya </a:t>
            </a: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untuk menginstal, memperbaharui, menghapus, dan mengupgrade </a:t>
            </a:r>
            <a:r>
              <a:rPr lang="en-US" sz="1800" b="0" i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tools pentest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yang ada pada sistem operasi </a:t>
            </a: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layaknya </a:t>
            </a:r>
            <a:r>
              <a:rPr lang="en-US" sz="1800" b="0" i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apt-get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pada </a:t>
            </a: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Ubuntu/Debian distro family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Venomizer di buat sedemikian rupa dengan menggunakan bahasa </a:t>
            </a: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pemograman </a:t>
            </a:r>
            <a:r>
              <a:rPr lang="en-US" sz="1800" b="0" i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 dengan menggunakan </a:t>
            </a: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media </a:t>
            </a:r>
            <a:r>
              <a:rPr lang="en-US" sz="1800" b="0" i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subversion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Namun, </a:t>
            </a: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Venomizer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ini hanya dapat digunakan hanya untuk keperluan </a:t>
            </a:r>
            <a:r>
              <a:rPr lang="en-US" sz="1800" b="0" i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tools pentest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saja.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44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6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427" name="CustomShape 5"/>
          <p:cNvSpPr/>
          <p:nvPr/>
        </p:nvSpPr>
        <p:spPr>
          <a:xfrm>
            <a:off x="6900840" y="925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FEA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TURES IN </a:t>
            </a:r>
            <a:r>
              <a:rPr lang="en-US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6"/>
          <p:cNvSpPr/>
          <p:nvPr/>
        </p:nvSpPr>
        <p:spPr>
          <a:xfrm>
            <a:off x="2926080" y="216000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VENOMIZER </a:t>
            </a: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TRAILER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533520" y="1400040"/>
            <a:ext cx="7718400" cy="274068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CustomShape 2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Line 3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4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Line 5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4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435" name="CustomShape 6"/>
          <p:cNvSpPr/>
          <p:nvPr/>
        </p:nvSpPr>
        <p:spPr>
          <a:xfrm>
            <a:off x="6900840" y="925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FEA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TURES IN </a:t>
            </a:r>
            <a:r>
              <a:rPr lang="en-US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7"/>
          <p:cNvSpPr/>
          <p:nvPr/>
        </p:nvSpPr>
        <p:spPr>
          <a:xfrm>
            <a:off x="660960" y="666720"/>
            <a:ext cx="738900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DWM – </a:t>
            </a: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DYNAMIC WINDOW MANAGER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CustomShape 8"/>
          <p:cNvSpPr/>
          <p:nvPr/>
        </p:nvSpPr>
        <p:spPr>
          <a:xfrm>
            <a:off x="660960" y="1400040"/>
            <a:ext cx="7389000" cy="255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DWM</a:t>
            </a:r>
            <a:r>
              <a:rPr lang="en-US" sz="1800" b="0" i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</a:t>
            </a:r>
            <a:r>
              <a:rPr lang="en-US" sz="1800" b="0" i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Dynamic Window Manager</a:t>
            </a: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adalah satu-satunya aplikasi </a:t>
            </a: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GUI (</a:t>
            </a:r>
            <a:r>
              <a:rPr lang="en-US" sz="1800" b="0" i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Graphic User Interface</a:t>
            </a: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yang ada pada </a:t>
            </a: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dan juga merupakan desktop daripada </a:t>
            </a: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DWM dipilih sebagai desktop dracOs </a:t>
            </a: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karena DWM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sangat mudah di konfigurasi dan sangat ringan. DWM pada dracOs ini sudah di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patch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oleh </a:t>
            </a: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developer dracOs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sehingga memiliki 6 layout yang berbeda yang sangat cocok sekali di gunakan bagi anda yang sedang menggunakan </a:t>
            </a:r>
            <a:r>
              <a:rPr lang="en-US" sz="1800" b="0" i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console</a:t>
            </a: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/ </a:t>
            </a:r>
            <a:r>
              <a:rPr lang="en-US" sz="1800" b="0" i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terminal </a:t>
            </a: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dalam jumlah yang banyak.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CustomShape 5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77" name="CustomShape 6"/>
          <p:cNvSpPr/>
          <p:nvPr/>
        </p:nvSpPr>
        <p:spPr>
          <a:xfrm>
            <a:off x="2743200" y="21031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CustomShape 7"/>
          <p:cNvSpPr/>
          <p:nvPr/>
        </p:nvSpPr>
        <p:spPr>
          <a:xfrm>
            <a:off x="3931920" y="2286000"/>
            <a:ext cx="5028840" cy="90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id-ID" sz="32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PEMBUATAN DISTRO</a:t>
            </a:r>
          </a:p>
          <a:p>
            <a:pPr>
              <a:lnSpc>
                <a:spcPct val="100000"/>
              </a:lnSpc>
            </a:pPr>
            <a:r>
              <a:rPr lang="en-US" sz="32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LINUX </a:t>
            </a: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Picture 78"/>
          <p:cNvPicPr/>
          <p:nvPr/>
        </p:nvPicPr>
        <p:blipFill>
          <a:blip r:embed="rId4"/>
          <a:stretch/>
        </p:blipFill>
        <p:spPr>
          <a:xfrm>
            <a:off x="1699680" y="1669372"/>
            <a:ext cx="2087040" cy="2437560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2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443" name="CustomShape 5"/>
          <p:cNvSpPr/>
          <p:nvPr/>
        </p:nvSpPr>
        <p:spPr>
          <a:xfrm>
            <a:off x="6900840" y="925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FEA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TURES IN </a:t>
            </a:r>
            <a:r>
              <a:rPr lang="en-US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4" name="Picture 2"/>
          <p:cNvPicPr/>
          <p:nvPr/>
        </p:nvPicPr>
        <p:blipFill>
          <a:blip r:embed="rId4"/>
          <a:stretch/>
        </p:blipFill>
        <p:spPr>
          <a:xfrm>
            <a:off x="0" y="628920"/>
            <a:ext cx="9141480" cy="3969360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9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450" name="CustomShape 5"/>
          <p:cNvSpPr/>
          <p:nvPr/>
        </p:nvSpPr>
        <p:spPr>
          <a:xfrm>
            <a:off x="6900840" y="925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FEA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TURES IN </a:t>
            </a:r>
            <a:r>
              <a:rPr lang="en-US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1" name="Picture 6"/>
          <p:cNvPicPr/>
          <p:nvPr/>
        </p:nvPicPr>
        <p:blipFill>
          <a:blip r:embed="rId4"/>
          <a:stretch/>
        </p:blipFill>
        <p:spPr>
          <a:xfrm>
            <a:off x="0" y="548640"/>
            <a:ext cx="9141840" cy="4155840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5"/>
          <p:cNvSpPr/>
          <p:nvPr/>
        </p:nvSpPr>
        <p:spPr>
          <a:xfrm>
            <a:off x="6629400" y="5184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FEA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TURES IN </a:t>
            </a:r>
            <a:r>
              <a:rPr lang="en-US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4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316" name="CustomShape 7"/>
          <p:cNvSpPr/>
          <p:nvPr/>
        </p:nvSpPr>
        <p:spPr>
          <a:xfrm>
            <a:off x="3657600" y="680385"/>
            <a:ext cx="4950360" cy="109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600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24000</a:t>
            </a:r>
            <a:r>
              <a:rPr lang="en-US" sz="66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++</a:t>
            </a:r>
            <a:r>
              <a:rPr lang="en-US" sz="66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8"/>
          <p:cNvSpPr/>
          <p:nvPr/>
        </p:nvSpPr>
        <p:spPr>
          <a:xfrm>
            <a:off x="658440" y="1906320"/>
            <a:ext cx="7263720" cy="266436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CustomShape 10"/>
          <p:cNvSpPr/>
          <p:nvPr/>
        </p:nvSpPr>
        <p:spPr>
          <a:xfrm>
            <a:off x="229680" y="2321640"/>
            <a:ext cx="4340880" cy="179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lang="en-US" sz="1400" dirty="0" err="1">
                <a:solidFill>
                  <a:schemeClr val="bg1"/>
                </a:solidFill>
              </a:rPr>
              <a:t>grOS</a:t>
            </a:r>
            <a:r>
              <a:rPr lang="en-US" sz="1400" dirty="0">
                <a:solidFill>
                  <a:schemeClr val="bg1"/>
                </a:solidFill>
              </a:rPr>
              <a:t>-DEV </a:t>
            </a:r>
            <a:r>
              <a:rPr lang="en-US" sz="1400" dirty="0" smtClean="0">
                <a:solidFill>
                  <a:schemeClr val="bg1"/>
                </a:solidFill>
              </a:rPr>
              <a:t>Team</a:t>
            </a:r>
          </a:p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endParaRPr lang="en-US" sz="1400" dirty="0" smtClean="0">
              <a:solidFill>
                <a:schemeClr val="bg1"/>
              </a:solidFill>
            </a:endParaRPr>
          </a:p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lang="en-US" sz="1400" dirty="0" err="1" smtClean="0">
                <a:solidFill>
                  <a:schemeClr val="bg1"/>
                </a:solidFill>
              </a:rPr>
              <a:t>Berita</a:t>
            </a:r>
            <a:r>
              <a:rPr lang="en-US" sz="1400" dirty="0" smtClean="0">
                <a:solidFill>
                  <a:schemeClr val="bg1"/>
                </a:solidFill>
              </a:rPr>
              <a:t> Center</a:t>
            </a:r>
          </a:p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endParaRPr lang="en-US" sz="1400" dirty="0" smtClean="0">
              <a:solidFill>
                <a:schemeClr val="bg1"/>
              </a:solidFill>
            </a:endParaRPr>
          </a:p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lang="en-US" sz="1400" dirty="0">
                <a:solidFill>
                  <a:schemeClr val="bg1"/>
                </a:solidFill>
              </a:rPr>
              <a:t>Linux </a:t>
            </a:r>
            <a:r>
              <a:rPr lang="en-US" sz="1400" dirty="0" smtClean="0">
                <a:solidFill>
                  <a:schemeClr val="bg1"/>
                </a:solidFill>
              </a:rPr>
              <a:t>Sec</a:t>
            </a:r>
          </a:p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endParaRPr lang="en-US" sz="1400" dirty="0" smtClean="0">
              <a:solidFill>
                <a:schemeClr val="bg1"/>
              </a:solidFill>
            </a:endParaRPr>
          </a:p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lang="en-US" sz="1400" dirty="0" err="1">
                <a:solidFill>
                  <a:schemeClr val="bg1"/>
                </a:solidFill>
              </a:rPr>
              <a:t>Kumpul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Bagi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916920" lvl="2">
              <a:lnSpc>
                <a:spcPct val="100000"/>
              </a:lnSpc>
              <a:buClr>
                <a:srgbClr val="C00000"/>
              </a:buClr>
            </a:pPr>
            <a:endParaRPr lang="en-US" sz="1400" dirty="0" smtClean="0">
              <a:solidFill>
                <a:schemeClr val="bg1"/>
              </a:solidFill>
            </a:endParaRPr>
          </a:p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lang="en-US" sz="1400" dirty="0">
                <a:solidFill>
                  <a:schemeClr val="bg1"/>
                </a:solidFill>
              </a:rPr>
              <a:t>Indonesian Hacker Team</a:t>
            </a:r>
            <a:endParaRPr lang="en-US" sz="140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11266" name="Picture 2" descr="Open Sour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30" y="150504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88792" y="1522520"/>
            <a:ext cx="278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Non </a:t>
            </a:r>
            <a:r>
              <a:rPr lang="en-US" b="1" dirty="0">
                <a:solidFill>
                  <a:schemeClr val="bg1"/>
                </a:solidFill>
              </a:rPr>
              <a:t>Official Repo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56580" y="1505040"/>
            <a:ext cx="278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268" name="Picture 4" descr="Indones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097" y="3266761"/>
            <a:ext cx="28575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ndones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54" y="3714750"/>
            <a:ext cx="28575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ndones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097" y="4096849"/>
            <a:ext cx="28575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ndones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358" y="2357071"/>
            <a:ext cx="28575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ndones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54" y="2855669"/>
            <a:ext cx="28575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stomShape 10"/>
          <p:cNvSpPr/>
          <p:nvPr/>
        </p:nvSpPr>
        <p:spPr>
          <a:xfrm>
            <a:off x="3872192" y="2303689"/>
            <a:ext cx="4340880" cy="179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lang="en-US" sz="1400" dirty="0" err="1">
                <a:solidFill>
                  <a:schemeClr val="bg1"/>
                </a:solidFill>
              </a:rPr>
              <a:t>Asgard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Creative</a:t>
            </a:r>
          </a:p>
          <a:p>
            <a:pPr marL="916920" lvl="2">
              <a:lnSpc>
                <a:spcPct val="100000"/>
              </a:lnSpc>
              <a:buClr>
                <a:srgbClr val="C00000"/>
              </a:buClr>
            </a:pPr>
            <a:endParaRPr lang="en-US" sz="1400" dirty="0" smtClean="0">
              <a:solidFill>
                <a:schemeClr val="bg1"/>
              </a:solidFill>
            </a:endParaRPr>
          </a:p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lang="en-US" sz="1400" dirty="0">
                <a:solidFill>
                  <a:schemeClr val="bg1"/>
                </a:solidFill>
              </a:rPr>
              <a:t>SMKN 4 </a:t>
            </a:r>
            <a:r>
              <a:rPr lang="en-US" sz="1400" dirty="0" err="1" smtClean="0">
                <a:solidFill>
                  <a:schemeClr val="bg1"/>
                </a:solidFill>
              </a:rPr>
              <a:t>Bekasi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916920" lvl="2">
              <a:lnSpc>
                <a:spcPct val="100000"/>
              </a:lnSpc>
              <a:buClr>
                <a:srgbClr val="C00000"/>
              </a:buClr>
            </a:pPr>
            <a:endParaRPr lang="en-US" sz="1400" dirty="0" smtClean="0">
              <a:solidFill>
                <a:schemeClr val="bg1"/>
              </a:solidFill>
            </a:endParaRPr>
          </a:p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lang="en-US" sz="1400" dirty="0" err="1" smtClean="0">
                <a:solidFill>
                  <a:schemeClr val="bg1"/>
                </a:solidFill>
              </a:rPr>
              <a:t>Ibnux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916920" lvl="2">
              <a:lnSpc>
                <a:spcPct val="100000"/>
              </a:lnSpc>
              <a:buClr>
                <a:srgbClr val="C00000"/>
              </a:buClr>
            </a:pPr>
            <a:endParaRPr lang="en-US" sz="1400" dirty="0" smtClean="0">
              <a:solidFill>
                <a:schemeClr val="bg1"/>
              </a:solidFill>
            </a:endParaRPr>
          </a:p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lang="en-US" sz="1400" dirty="0" err="1" smtClean="0">
                <a:solidFill>
                  <a:schemeClr val="bg1"/>
                </a:solidFill>
              </a:rPr>
              <a:t>Virtualpanic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endParaRPr lang="en-US" sz="1400" dirty="0">
              <a:solidFill>
                <a:schemeClr val="bg1"/>
              </a:solidFill>
            </a:endParaRPr>
          </a:p>
          <a:p>
            <a:pPr marL="1200240" lvl="2" indent="-28332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lang="en-US" sz="1400" dirty="0">
                <a:solidFill>
                  <a:schemeClr val="bg1"/>
                </a:solidFill>
              </a:rPr>
              <a:t> </a:t>
            </a:r>
            <a:r>
              <a:rPr lang="en-US" sz="1400" dirty="0" err="1">
                <a:solidFill>
                  <a:schemeClr val="bg1"/>
                </a:solidFill>
              </a:rPr>
              <a:t>Anampedia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pic>
        <p:nvPicPr>
          <p:cNvPr id="26" name="Picture 4" descr="Indones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539" y="3260290"/>
            <a:ext cx="28575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ndones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896" y="3708279"/>
            <a:ext cx="28575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ndones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539" y="4090378"/>
            <a:ext cx="28575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ndones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350600"/>
            <a:ext cx="28575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ndones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896" y="2849198"/>
            <a:ext cx="28575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8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5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7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328" name="CustomShape 6"/>
          <p:cNvSpPr/>
          <p:nvPr/>
        </p:nvSpPr>
        <p:spPr>
          <a:xfrm>
            <a:off x="866880" y="235728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CustomShape 7"/>
          <p:cNvSpPr/>
          <p:nvPr/>
        </p:nvSpPr>
        <p:spPr>
          <a:xfrm>
            <a:off x="3657600" y="3784691"/>
            <a:ext cx="456948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id-ID" sz="2800" b="1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PERTANYAAN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7"/>
          <p:cNvSpPr/>
          <p:nvPr/>
        </p:nvSpPr>
        <p:spPr>
          <a:xfrm>
            <a:off x="3657600" y="118945"/>
            <a:ext cx="2881740" cy="2247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0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300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9014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5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86" name="CustomShape 6"/>
          <p:cNvSpPr/>
          <p:nvPr/>
        </p:nvSpPr>
        <p:spPr>
          <a:xfrm>
            <a:off x="2743200" y="21031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7"/>
          <p:cNvSpPr/>
          <p:nvPr/>
        </p:nvSpPr>
        <p:spPr>
          <a:xfrm>
            <a:off x="4114800" y="1129320"/>
            <a:ext cx="4480200" cy="298512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Remaster atau Membuat distro dari turunan distro besar yang sudah mapan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Linux yang mirip dengan linux induk namun telah mengalami beberapa modifikasi yang membuatnya berbeda dibandingkan dengan linux induk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8"/>
          <p:cNvSpPr/>
          <p:nvPr/>
        </p:nvSpPr>
        <p:spPr>
          <a:xfrm rot="21595800">
            <a:off x="350280" y="1188720"/>
            <a:ext cx="3399480" cy="292356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CONTOH :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9"/>
          <p:cNvSpPr/>
          <p:nvPr/>
        </p:nvSpPr>
        <p:spPr>
          <a:xfrm>
            <a:off x="4114800" y="1198440"/>
            <a:ext cx="5028840" cy="90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Remastering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23270"/>
            <a:ext cx="3100817" cy="17426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685800" y="3439080"/>
            <a:ext cx="79218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2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Line 3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4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Line 5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6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98" name="CustomShape 7"/>
          <p:cNvSpPr/>
          <p:nvPr/>
        </p:nvSpPr>
        <p:spPr>
          <a:xfrm>
            <a:off x="2743200" y="21031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8"/>
          <p:cNvSpPr/>
          <p:nvPr/>
        </p:nvSpPr>
        <p:spPr>
          <a:xfrm>
            <a:off x="640080" y="1436040"/>
            <a:ext cx="3748680" cy="304416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endParaRPr lang="en-US" sz="1600" b="0" strike="noStrike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16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Linux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dari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Nol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atau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Linux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dari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dasar</a:t>
            </a:r>
            <a:endParaRPr lang="en-US" sz="1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endParaRPr lang="en-US" sz="1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Linux From Scratch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merupakan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cara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pembuatan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distro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secara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mandiri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endParaRPr lang="en-US" sz="1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endParaRPr lang="en-US" sz="1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Dikembangkan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Gerad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Beckmans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endParaRPr lang="en-US" sz="1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endParaRPr lang="en-US" sz="1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Linux yang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bekerja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dengan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membangun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semua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komponen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secara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manual.</a:t>
            </a:r>
            <a:endParaRPr lang="en-US" sz="1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9"/>
          <p:cNvSpPr/>
          <p:nvPr/>
        </p:nvSpPr>
        <p:spPr>
          <a:xfrm>
            <a:off x="632861" y="895350"/>
            <a:ext cx="5028840" cy="90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Linux From Scratch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10"/>
          <p:cNvSpPr/>
          <p:nvPr/>
        </p:nvSpPr>
        <p:spPr>
          <a:xfrm>
            <a:off x="4572000" y="1463040"/>
            <a:ext cx="3748680" cy="304416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" name="Picture 101"/>
          <p:cNvPicPr/>
          <p:nvPr/>
        </p:nvPicPr>
        <p:blipFill>
          <a:blip r:embed="rId4"/>
          <a:stretch/>
        </p:blipFill>
        <p:spPr>
          <a:xfrm>
            <a:off x="4790880" y="1662480"/>
            <a:ext cx="3200040" cy="25434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Line 2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3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Line 4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5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109" name="CustomShape 6"/>
          <p:cNvSpPr/>
          <p:nvPr/>
        </p:nvSpPr>
        <p:spPr>
          <a:xfrm>
            <a:off x="2743200" y="210312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7"/>
          <p:cNvSpPr/>
          <p:nvPr/>
        </p:nvSpPr>
        <p:spPr>
          <a:xfrm>
            <a:off x="564480" y="1371600"/>
            <a:ext cx="5668920" cy="298512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LFS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mengajarkan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bagaimana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linux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system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bekerja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dari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dalam</a:t>
            </a:r>
            <a:endParaRPr lang="en-US" sz="1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endParaRPr lang="en-US" sz="1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Membangun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LFS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menghasilkan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linux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system yang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sangat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solid</a:t>
            </a:r>
            <a:endParaRPr lang="en-US" sz="1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endParaRPr lang="en-US" sz="1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LFS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sangat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flexible</a:t>
            </a:r>
            <a:endParaRPr lang="en-US" sz="1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endParaRPr lang="en-US" sz="1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LFS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menawarkan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keamanan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tambahan</a:t>
            </a:r>
            <a:endParaRPr lang="en-US" sz="1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endParaRPr lang="en-US" sz="1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8"/>
          <p:cNvSpPr/>
          <p:nvPr/>
        </p:nvSpPr>
        <p:spPr>
          <a:xfrm>
            <a:off x="564480" y="819150"/>
            <a:ext cx="7589160" cy="90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Keuntungan</a:t>
            </a:r>
            <a:r>
              <a:rPr lang="en-US" sz="3200" b="0" strike="noStrike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9"/>
          <p:cNvSpPr/>
          <p:nvPr/>
        </p:nvSpPr>
        <p:spPr>
          <a:xfrm>
            <a:off x="6583680" y="1352160"/>
            <a:ext cx="2011320" cy="298512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3" name="Picture 112"/>
          <p:cNvPicPr/>
          <p:nvPr/>
        </p:nvPicPr>
        <p:blipFill>
          <a:blip r:embed="rId4"/>
          <a:stretch/>
        </p:blipFill>
        <p:spPr>
          <a:xfrm>
            <a:off x="6690360" y="1488600"/>
            <a:ext cx="1797960" cy="26568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 rot="21568200">
            <a:off x="4622760" y="1318320"/>
            <a:ext cx="3924720" cy="270468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4400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 Linux sistem operasi linux bersifat open source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Dibangun berdasarkan Linux From The Scrath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Didesain Khusus untuk Penetration Testing dan Digital Forensic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Line 3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4"/>
          <p:cNvSpPr/>
          <p:nvPr/>
        </p:nvSpPr>
        <p:spPr>
          <a:xfrm>
            <a:off x="0" y="47052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Line 5"/>
          <p:cNvSpPr/>
          <p:nvPr/>
        </p:nvSpPr>
        <p:spPr>
          <a:xfrm>
            <a:off x="0" y="47052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9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120" name="CustomShape 6"/>
          <p:cNvSpPr/>
          <p:nvPr/>
        </p:nvSpPr>
        <p:spPr>
          <a:xfrm>
            <a:off x="7162920" y="7344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INTRODUCTION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Picture 120"/>
          <p:cNvPicPr/>
          <p:nvPr/>
        </p:nvPicPr>
        <p:blipFill>
          <a:blip r:embed="rId4"/>
          <a:stretch/>
        </p:blipFill>
        <p:spPr>
          <a:xfrm>
            <a:off x="111240" y="1219320"/>
            <a:ext cx="4542120" cy="2875680"/>
          </a:xfrm>
          <a:prstGeom prst="rect">
            <a:avLst/>
          </a:prstGeom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0" y="478155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854</TotalTime>
  <Words>1093</Words>
  <Application>Microsoft Office PowerPoint</Application>
  <PresentationFormat>On-screen Show (16:9)</PresentationFormat>
  <Paragraphs>322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BatangChe</vt:lpstr>
      <vt:lpstr>Calibri</vt:lpstr>
      <vt:lpstr>DejaVu Sans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Shenanigans</dc:creator>
  <dc:description/>
  <cp:lastModifiedBy>Satria Pradana</cp:lastModifiedBy>
  <cp:revision>81</cp:revision>
  <dcterms:created xsi:type="dcterms:W3CDTF">2016-11-02T06:02:09Z</dcterms:created>
  <dcterms:modified xsi:type="dcterms:W3CDTF">2017-02-17T02:25:27Z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</Properties>
</file>